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5075" cx="9145575"/>
  <p:notesSz cx="6858000" cy="9144000"/>
  <p:embeddedFontLst>
    <p:embeddedFont>
      <p:font typeface="Plus Jakarta Sans"/>
      <p:regular r:id="rId28"/>
      <p:bold r:id="rId29"/>
      <p:italic r:id="rId30"/>
      <p:boldItalic r:id="rId31"/>
    </p:embeddedFont>
    <p:embeddedFont>
      <p:font typeface="Plus Jakarta Sans Medium"/>
      <p:regular r:id="rId32"/>
      <p:bold r:id="rId33"/>
      <p:italic r:id="rId34"/>
      <p:boldItalic r:id="rId35"/>
    </p:embeddedFont>
    <p:embeddedFont>
      <p:font typeface="Roboto Mon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1">
          <p15:clr>
            <a:srgbClr val="000000"/>
          </p15:clr>
        </p15:guide>
        <p15:guide id="2" pos="2881">
          <p15:clr>
            <a:srgbClr val="000000"/>
          </p15:clr>
        </p15:guide>
      </p15:sldGuideLst>
    </p:ext>
    <p:ext uri="GoogleSlidesCustomDataVersion2">
      <go:slidesCustomData xmlns:go="http://customooxmlschemas.google.com/" r:id="rId40" roundtripDataSignature="AMtx7mgSKZQqOKqUnOxNLtHJNQGwsB5Ug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1" orient="horz"/>
        <p:guide pos="2881"/>
      </p:guideLst>
    </p:cSldViewPr>
  </p:slideViewPr>
</p:viewPr>
</file>

<file path=ppt/_rels/presentation.xml.rels><?xml version="1.0" encoding="UTF-8" standalone="yes"?><Relationships xmlns="http://schemas.openxmlformats.org/package/2006/relationships"><Relationship Id="rId40" Type="http://customschemas.google.com/relationships/presentationmetadata" Target="meta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PlusJakartaSans-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lusJakartaSa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lusJakartaSans-boldItalic.fntdata"/><Relationship Id="rId30" Type="http://schemas.openxmlformats.org/officeDocument/2006/relationships/font" Target="fonts/PlusJakartaSans-italic.fntdata"/><Relationship Id="rId11" Type="http://schemas.openxmlformats.org/officeDocument/2006/relationships/slide" Target="slides/slide5.xml"/><Relationship Id="rId33" Type="http://schemas.openxmlformats.org/officeDocument/2006/relationships/font" Target="fonts/PlusJakartaSansMedium-bold.fntdata"/><Relationship Id="rId10" Type="http://schemas.openxmlformats.org/officeDocument/2006/relationships/slide" Target="slides/slide4.xml"/><Relationship Id="rId32" Type="http://schemas.openxmlformats.org/officeDocument/2006/relationships/font" Target="fonts/PlusJakartaSansMedium-regular.fntdata"/><Relationship Id="rId13" Type="http://schemas.openxmlformats.org/officeDocument/2006/relationships/slide" Target="slides/slide7.xml"/><Relationship Id="rId35" Type="http://schemas.openxmlformats.org/officeDocument/2006/relationships/font" Target="fonts/PlusJakartaSansMedium-boldItalic.fntdata"/><Relationship Id="rId12" Type="http://schemas.openxmlformats.org/officeDocument/2006/relationships/slide" Target="slides/slide6.xml"/><Relationship Id="rId34" Type="http://schemas.openxmlformats.org/officeDocument/2006/relationships/font" Target="fonts/PlusJakartaSansMedium-italic.fntdata"/><Relationship Id="rId15" Type="http://schemas.openxmlformats.org/officeDocument/2006/relationships/slide" Target="slides/slide9.xml"/><Relationship Id="rId37" Type="http://schemas.openxmlformats.org/officeDocument/2006/relationships/font" Target="fonts/RobotoMono-bold.fntdata"/><Relationship Id="rId14" Type="http://schemas.openxmlformats.org/officeDocument/2006/relationships/slide" Target="slides/slide8.xml"/><Relationship Id="rId36" Type="http://schemas.openxmlformats.org/officeDocument/2006/relationships/font" Target="fonts/RobotoMono-regular.fntdata"/><Relationship Id="rId17" Type="http://schemas.openxmlformats.org/officeDocument/2006/relationships/slide" Target="slides/slide11.xml"/><Relationship Id="rId39" Type="http://schemas.openxmlformats.org/officeDocument/2006/relationships/font" Target="fonts/RobotoMono-boldItalic.fntdata"/><Relationship Id="rId16" Type="http://schemas.openxmlformats.org/officeDocument/2006/relationships/slide" Target="slides/slide10.xml"/><Relationship Id="rId38" Type="http://schemas.openxmlformats.org/officeDocument/2006/relationships/font" Target="fonts/RobotoMon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5.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6585e5a41e_0_0: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g26585e5a41e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7348ee98e6_0_37: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1" name="Google Shape;221;g27348ee98e6_0_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7348ee98e6_0_45: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0" name="Google Shape;230;g27348ee98e6_0_4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6f48e18d0b_0_38: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6" name="Google Shape;236;g36f48e18d0b_0_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6f48e18d0b_0_44: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g36f48e18d0b_0_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7348ee98e6_0_52: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Google Shape;248;g27348ee98e6_0_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7348ee98e6_0_60: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7" name="Google Shape;257;g27348ee98e6_0_6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7348ee98e6_0_67: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4" name="Google Shape;274;g27348ee98e6_0_6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7348ee98e6_0_75: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3" name="Google Shape;283;g27348ee98e6_0_7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f97382f64a_0_13: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9" name="Google Shape;289;g2f97382f64a_0_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f97382f64a_0_21: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8" name="Google Shape;298;g2f97382f64a_0_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6585e5a41e_0_24: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 name="Google Shape;147;g26585e5a41e_0_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6f4b74a8aa_0_10: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4" name="Google Shape;304;g36f4b74a8aa_0_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6585e5a41e_0_428: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g26585e5a41e_0_4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6585e5a41e_0_43: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8" name="Google Shape;168;g26585e5a41e_0_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6585e5a41e_0_306: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g26585e5a41e_0_30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6f48e18d0b_0_24: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g36f48e18d0b_0_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7348ee98e6_0_6: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g27348ee98e6_0_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7348ee98e6_0_14: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g27348ee98e6_0_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7348ee98e6_0_22: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g27348ee98e6_0_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7348ee98e6_0_30:notes"/>
          <p:cNvSpPr/>
          <p:nvPr>
            <p:ph idx="2" type="sldImg"/>
          </p:nvPr>
        </p:nvSpPr>
        <p:spPr>
          <a:xfrm>
            <a:off x="381708" y="685800"/>
            <a:ext cx="60951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g27348ee98e6_0_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1"/>
          <p:cNvSpPr txBox="1"/>
          <p:nvPr>
            <p:ph type="ctrTitle"/>
          </p:nvPr>
        </p:nvSpPr>
        <p:spPr>
          <a:xfrm>
            <a:off x="685920" y="1598313"/>
            <a:ext cx="7773750" cy="1102859"/>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1"/>
          <p:cNvSpPr txBox="1"/>
          <p:nvPr>
            <p:ph idx="1" type="subTitle"/>
          </p:nvPr>
        </p:nvSpPr>
        <p:spPr>
          <a:xfrm>
            <a:off x="1371839" y="2915550"/>
            <a:ext cx="6401911" cy="1314856"/>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11"/>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1"/>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1"/>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9" name="Shape 69"/>
        <p:cNvGrpSpPr/>
        <p:nvPr/>
      </p:nvGrpSpPr>
      <p:grpSpPr>
        <a:xfrm>
          <a:off x="0" y="0"/>
          <a:ext cx="0" cy="0"/>
          <a:chOff x="0" y="0"/>
          <a:chExt cx="0" cy="0"/>
        </a:xfrm>
      </p:grpSpPr>
      <p:sp>
        <p:nvSpPr>
          <p:cNvPr id="70" name="Google Shape;70;p18"/>
          <p:cNvSpPr txBox="1"/>
          <p:nvPr>
            <p:ph type="title"/>
          </p:nvPr>
        </p:nvSpPr>
        <p:spPr>
          <a:xfrm>
            <a:off x="1792600" y="3601562"/>
            <a:ext cx="5487353" cy="425185"/>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8"/>
          <p:cNvSpPr/>
          <p:nvPr>
            <p:ph idx="2" type="pic"/>
          </p:nvPr>
        </p:nvSpPr>
        <p:spPr>
          <a:xfrm>
            <a:off x="1792600" y="459723"/>
            <a:ext cx="5487353" cy="3087053"/>
          </a:xfrm>
          <a:prstGeom prst="rect">
            <a:avLst/>
          </a:prstGeom>
          <a:noFill/>
          <a:ln>
            <a:noFill/>
          </a:ln>
        </p:spPr>
      </p:sp>
      <p:sp>
        <p:nvSpPr>
          <p:cNvPr id="72" name="Google Shape;72;p18"/>
          <p:cNvSpPr txBox="1"/>
          <p:nvPr>
            <p:ph idx="1" type="body"/>
          </p:nvPr>
        </p:nvSpPr>
        <p:spPr>
          <a:xfrm>
            <a:off x="1792600" y="4026747"/>
            <a:ext cx="5487353" cy="60383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3" name="Google Shape;73;p18"/>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8"/>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18"/>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6" name="Shape 76"/>
        <p:cNvGrpSpPr/>
        <p:nvPr/>
      </p:nvGrpSpPr>
      <p:grpSpPr>
        <a:xfrm>
          <a:off x="0" y="0"/>
          <a:ext cx="0" cy="0"/>
          <a:chOff x="0" y="0"/>
          <a:chExt cx="0" cy="0"/>
        </a:xfrm>
      </p:grpSpPr>
      <p:sp>
        <p:nvSpPr>
          <p:cNvPr id="77" name="Google Shape;77;p19"/>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9"/>
          <p:cNvSpPr txBox="1"/>
          <p:nvPr>
            <p:ph idx="1" type="body"/>
          </p:nvPr>
        </p:nvSpPr>
        <p:spPr>
          <a:xfrm rot="5400000">
            <a:off x="2875035" y="-1217234"/>
            <a:ext cx="3395520" cy="823103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9" name="Google Shape;79;p19"/>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9"/>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9"/>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2" name="Shape 82"/>
        <p:cNvGrpSpPr/>
        <p:nvPr/>
      </p:nvGrpSpPr>
      <p:grpSpPr>
        <a:xfrm>
          <a:off x="0" y="0"/>
          <a:ext cx="0" cy="0"/>
          <a:chOff x="0" y="0"/>
          <a:chExt cx="0" cy="0"/>
        </a:xfrm>
      </p:grpSpPr>
      <p:sp>
        <p:nvSpPr>
          <p:cNvPr id="83" name="Google Shape;83;p20"/>
          <p:cNvSpPr txBox="1"/>
          <p:nvPr>
            <p:ph type="title"/>
          </p:nvPr>
        </p:nvSpPr>
        <p:spPr>
          <a:xfrm rot="5400000">
            <a:off x="3634513" y="1668292"/>
            <a:ext cx="4494806" cy="1579836"/>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0"/>
          <p:cNvSpPr txBox="1"/>
          <p:nvPr>
            <p:ph idx="1" type="body"/>
          </p:nvPr>
        </p:nvSpPr>
        <p:spPr>
          <a:xfrm rot="5400000">
            <a:off x="397832" y="163874"/>
            <a:ext cx="4494806" cy="458867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5" name="Google Shape;85;p20"/>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20"/>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0"/>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2" name="Shape 92"/>
        <p:cNvGrpSpPr/>
        <p:nvPr/>
      </p:nvGrpSpPr>
      <p:grpSpPr>
        <a:xfrm>
          <a:off x="0" y="0"/>
          <a:ext cx="0" cy="0"/>
          <a:chOff x="0" y="0"/>
          <a:chExt cx="0" cy="0"/>
        </a:xfrm>
      </p:grpSpPr>
      <p:sp>
        <p:nvSpPr>
          <p:cNvPr id="93" name="Google Shape;93;g2ad97f235b5_0_171"/>
          <p:cNvSpPr txBox="1"/>
          <p:nvPr>
            <p:ph type="ctrTitle"/>
          </p:nvPr>
        </p:nvSpPr>
        <p:spPr>
          <a:xfrm>
            <a:off x="311762" y="744803"/>
            <a:ext cx="8522100" cy="2053200"/>
          </a:xfrm>
          <a:prstGeom prst="rect">
            <a:avLst/>
          </a:prstGeom>
          <a:noFill/>
          <a:ln>
            <a:noFill/>
          </a:ln>
        </p:spPr>
        <p:txBody>
          <a:bodyPr anchorCtr="0" anchor="b" bIns="91450" lIns="91450" spcFirstLastPara="1" rIns="91450" wrap="square" tIns="9145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94" name="Google Shape;94;g2ad97f235b5_0_171"/>
          <p:cNvSpPr txBox="1"/>
          <p:nvPr>
            <p:ph idx="1" type="subTitle"/>
          </p:nvPr>
        </p:nvSpPr>
        <p:spPr>
          <a:xfrm>
            <a:off x="311754" y="2834993"/>
            <a:ext cx="8522100" cy="792900"/>
          </a:xfrm>
          <a:prstGeom prst="rect">
            <a:avLst/>
          </a:prstGeom>
          <a:noFill/>
          <a:ln>
            <a:noFill/>
          </a:ln>
        </p:spPr>
        <p:txBody>
          <a:bodyPr anchorCtr="0" anchor="t" bIns="91450" lIns="91450" spcFirstLastPara="1" rIns="91450" wrap="square" tIns="9145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95" name="Google Shape;95;g2ad97f235b5_0_171"/>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6" name="Shape 96"/>
        <p:cNvGrpSpPr/>
        <p:nvPr/>
      </p:nvGrpSpPr>
      <p:grpSpPr>
        <a:xfrm>
          <a:off x="0" y="0"/>
          <a:ext cx="0" cy="0"/>
          <a:chOff x="0" y="0"/>
          <a:chExt cx="0" cy="0"/>
        </a:xfrm>
      </p:grpSpPr>
      <p:sp>
        <p:nvSpPr>
          <p:cNvPr id="97" name="Google Shape;97;g2ad97f235b5_0_175"/>
          <p:cNvSpPr txBox="1"/>
          <p:nvPr>
            <p:ph type="title"/>
          </p:nvPr>
        </p:nvSpPr>
        <p:spPr>
          <a:xfrm>
            <a:off x="311754" y="2151509"/>
            <a:ext cx="8522100" cy="842100"/>
          </a:xfrm>
          <a:prstGeom prst="rect">
            <a:avLst/>
          </a:prstGeom>
          <a:noFill/>
          <a:ln>
            <a:noFill/>
          </a:ln>
        </p:spPr>
        <p:txBody>
          <a:bodyPr anchorCtr="0" anchor="ctr" bIns="91450" lIns="91450" spcFirstLastPara="1" rIns="91450" wrap="square" tIns="9145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98" name="Google Shape;98;g2ad97f235b5_0_175"/>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9" name="Shape 99"/>
        <p:cNvGrpSpPr/>
        <p:nvPr/>
      </p:nvGrpSpPr>
      <p:grpSpPr>
        <a:xfrm>
          <a:off x="0" y="0"/>
          <a:ext cx="0" cy="0"/>
          <a:chOff x="0" y="0"/>
          <a:chExt cx="0" cy="0"/>
        </a:xfrm>
      </p:grpSpPr>
      <p:sp>
        <p:nvSpPr>
          <p:cNvPr id="100" name="Google Shape;100;g2ad97f235b5_0_178"/>
          <p:cNvSpPr txBox="1"/>
          <p:nvPr>
            <p:ph type="title"/>
          </p:nvPr>
        </p:nvSpPr>
        <p:spPr>
          <a:xfrm>
            <a:off x="311754" y="445161"/>
            <a:ext cx="8522100" cy="573000"/>
          </a:xfrm>
          <a:prstGeom prst="rect">
            <a:avLst/>
          </a:prstGeom>
          <a:noFill/>
          <a:ln>
            <a:noFill/>
          </a:ln>
        </p:spPr>
        <p:txBody>
          <a:bodyPr anchorCtr="0" anchor="t" bIns="91450" lIns="91450" spcFirstLastPara="1" rIns="91450" wrap="square" tIns="9145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1" name="Google Shape;101;g2ad97f235b5_0_178"/>
          <p:cNvSpPr txBox="1"/>
          <p:nvPr>
            <p:ph idx="1" type="body"/>
          </p:nvPr>
        </p:nvSpPr>
        <p:spPr>
          <a:xfrm>
            <a:off x="311754" y="1152828"/>
            <a:ext cx="8522100" cy="3417300"/>
          </a:xfrm>
          <a:prstGeom prst="rect">
            <a:avLst/>
          </a:prstGeom>
          <a:noFill/>
          <a:ln>
            <a:noFill/>
          </a:ln>
        </p:spPr>
        <p:txBody>
          <a:bodyPr anchorCtr="0" anchor="t" bIns="91450" lIns="91450" spcFirstLastPara="1" rIns="91450" wrap="square" tIns="91450">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02" name="Google Shape;102;g2ad97f235b5_0_178"/>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3" name="Shape 103"/>
        <p:cNvGrpSpPr/>
        <p:nvPr/>
      </p:nvGrpSpPr>
      <p:grpSpPr>
        <a:xfrm>
          <a:off x="0" y="0"/>
          <a:ext cx="0" cy="0"/>
          <a:chOff x="0" y="0"/>
          <a:chExt cx="0" cy="0"/>
        </a:xfrm>
      </p:grpSpPr>
      <p:sp>
        <p:nvSpPr>
          <p:cNvPr id="104" name="Google Shape;104;g2ad97f235b5_0_182"/>
          <p:cNvSpPr txBox="1"/>
          <p:nvPr>
            <p:ph type="title"/>
          </p:nvPr>
        </p:nvSpPr>
        <p:spPr>
          <a:xfrm>
            <a:off x="311754" y="445161"/>
            <a:ext cx="8522100" cy="573000"/>
          </a:xfrm>
          <a:prstGeom prst="rect">
            <a:avLst/>
          </a:prstGeom>
          <a:noFill/>
          <a:ln>
            <a:noFill/>
          </a:ln>
        </p:spPr>
        <p:txBody>
          <a:bodyPr anchorCtr="0" anchor="t" bIns="91450" lIns="91450" spcFirstLastPara="1" rIns="91450" wrap="square" tIns="9145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5" name="Google Shape;105;g2ad97f235b5_0_182"/>
          <p:cNvSpPr txBox="1"/>
          <p:nvPr>
            <p:ph idx="1" type="body"/>
          </p:nvPr>
        </p:nvSpPr>
        <p:spPr>
          <a:xfrm>
            <a:off x="311754" y="1152828"/>
            <a:ext cx="4000500" cy="3417300"/>
          </a:xfrm>
          <a:prstGeom prst="rect">
            <a:avLst/>
          </a:prstGeom>
          <a:noFill/>
          <a:ln>
            <a:noFill/>
          </a:ln>
        </p:spPr>
        <p:txBody>
          <a:bodyPr anchorCtr="0" anchor="t" bIns="91450" lIns="91450" spcFirstLastPara="1" rIns="91450" wrap="square" tIns="91450">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6" name="Google Shape;106;g2ad97f235b5_0_182"/>
          <p:cNvSpPr txBox="1"/>
          <p:nvPr>
            <p:ph idx="2" type="body"/>
          </p:nvPr>
        </p:nvSpPr>
        <p:spPr>
          <a:xfrm>
            <a:off x="4833232" y="1152828"/>
            <a:ext cx="4000500" cy="3417300"/>
          </a:xfrm>
          <a:prstGeom prst="rect">
            <a:avLst/>
          </a:prstGeom>
          <a:noFill/>
          <a:ln>
            <a:noFill/>
          </a:ln>
        </p:spPr>
        <p:txBody>
          <a:bodyPr anchorCtr="0" anchor="t" bIns="91450" lIns="91450" spcFirstLastPara="1" rIns="91450" wrap="square" tIns="91450">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7" name="Google Shape;107;g2ad97f235b5_0_182"/>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 name="Shape 108"/>
        <p:cNvGrpSpPr/>
        <p:nvPr/>
      </p:nvGrpSpPr>
      <p:grpSpPr>
        <a:xfrm>
          <a:off x="0" y="0"/>
          <a:ext cx="0" cy="0"/>
          <a:chOff x="0" y="0"/>
          <a:chExt cx="0" cy="0"/>
        </a:xfrm>
      </p:grpSpPr>
      <p:sp>
        <p:nvSpPr>
          <p:cNvPr id="109" name="Google Shape;109;g2ad97f235b5_0_187"/>
          <p:cNvSpPr txBox="1"/>
          <p:nvPr>
            <p:ph type="title"/>
          </p:nvPr>
        </p:nvSpPr>
        <p:spPr>
          <a:xfrm>
            <a:off x="311754" y="445161"/>
            <a:ext cx="8522100" cy="573000"/>
          </a:xfrm>
          <a:prstGeom prst="rect">
            <a:avLst/>
          </a:prstGeom>
          <a:noFill/>
          <a:ln>
            <a:noFill/>
          </a:ln>
        </p:spPr>
        <p:txBody>
          <a:bodyPr anchorCtr="0" anchor="t" bIns="91450" lIns="91450" spcFirstLastPara="1" rIns="91450" wrap="square" tIns="9145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0" name="Google Shape;110;g2ad97f235b5_0_187"/>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1" name="Shape 111"/>
        <p:cNvGrpSpPr/>
        <p:nvPr/>
      </p:nvGrpSpPr>
      <p:grpSpPr>
        <a:xfrm>
          <a:off x="0" y="0"/>
          <a:ext cx="0" cy="0"/>
          <a:chOff x="0" y="0"/>
          <a:chExt cx="0" cy="0"/>
        </a:xfrm>
      </p:grpSpPr>
      <p:sp>
        <p:nvSpPr>
          <p:cNvPr id="112" name="Google Shape;112;g2ad97f235b5_0_190"/>
          <p:cNvSpPr txBox="1"/>
          <p:nvPr>
            <p:ph type="title"/>
          </p:nvPr>
        </p:nvSpPr>
        <p:spPr>
          <a:xfrm>
            <a:off x="311754" y="555770"/>
            <a:ext cx="2808600" cy="756000"/>
          </a:xfrm>
          <a:prstGeom prst="rect">
            <a:avLst/>
          </a:prstGeom>
          <a:noFill/>
          <a:ln>
            <a:noFill/>
          </a:ln>
        </p:spPr>
        <p:txBody>
          <a:bodyPr anchorCtr="0" anchor="b" bIns="91450" lIns="91450" spcFirstLastPara="1" rIns="91450" wrap="square" tIns="9145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13" name="Google Shape;113;g2ad97f235b5_0_190"/>
          <p:cNvSpPr txBox="1"/>
          <p:nvPr>
            <p:ph idx="1" type="body"/>
          </p:nvPr>
        </p:nvSpPr>
        <p:spPr>
          <a:xfrm>
            <a:off x="311754" y="1390026"/>
            <a:ext cx="2808600" cy="3180300"/>
          </a:xfrm>
          <a:prstGeom prst="rect">
            <a:avLst/>
          </a:prstGeom>
          <a:noFill/>
          <a:ln>
            <a:noFill/>
          </a:ln>
        </p:spPr>
        <p:txBody>
          <a:bodyPr anchorCtr="0" anchor="t" bIns="91450" lIns="91450" spcFirstLastPara="1" rIns="91450" wrap="square" tIns="91450">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14" name="Google Shape;114;g2ad97f235b5_0_190"/>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5" name="Shape 115"/>
        <p:cNvGrpSpPr/>
        <p:nvPr/>
      </p:nvGrpSpPr>
      <p:grpSpPr>
        <a:xfrm>
          <a:off x="0" y="0"/>
          <a:ext cx="0" cy="0"/>
          <a:chOff x="0" y="0"/>
          <a:chExt cx="0" cy="0"/>
        </a:xfrm>
      </p:grpSpPr>
      <p:sp>
        <p:nvSpPr>
          <p:cNvPr id="116" name="Google Shape;116;g2ad97f235b5_0_194"/>
          <p:cNvSpPr txBox="1"/>
          <p:nvPr>
            <p:ph type="title"/>
          </p:nvPr>
        </p:nvSpPr>
        <p:spPr>
          <a:xfrm>
            <a:off x="490334" y="450288"/>
            <a:ext cx="6369000" cy="4092000"/>
          </a:xfrm>
          <a:prstGeom prst="rect">
            <a:avLst/>
          </a:prstGeom>
          <a:noFill/>
          <a:ln>
            <a:noFill/>
          </a:ln>
        </p:spPr>
        <p:txBody>
          <a:bodyPr anchorCtr="0" anchor="ctr" bIns="91450" lIns="91450" spcFirstLastPara="1" rIns="91450" wrap="square" tIns="9145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17" name="Google Shape;117;g2ad97f235b5_0_194"/>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0"/>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0"/>
          <p:cNvSpPr txBox="1"/>
          <p:nvPr>
            <p:ph idx="1" type="body"/>
          </p:nvPr>
        </p:nvSpPr>
        <p:spPr>
          <a:xfrm>
            <a:off x="457280" y="1200521"/>
            <a:ext cx="8231030" cy="339552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0"/>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0"/>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0"/>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8" name="Shape 118"/>
        <p:cNvGrpSpPr/>
        <p:nvPr/>
      </p:nvGrpSpPr>
      <p:grpSpPr>
        <a:xfrm>
          <a:off x="0" y="0"/>
          <a:ext cx="0" cy="0"/>
          <a:chOff x="0" y="0"/>
          <a:chExt cx="0" cy="0"/>
        </a:xfrm>
      </p:grpSpPr>
      <p:sp>
        <p:nvSpPr>
          <p:cNvPr id="119" name="Google Shape;119;g2ad97f235b5_0_197"/>
          <p:cNvSpPr/>
          <p:nvPr/>
        </p:nvSpPr>
        <p:spPr>
          <a:xfrm>
            <a:off x="4572788" y="-125"/>
            <a:ext cx="4572900" cy="5145000"/>
          </a:xfrm>
          <a:prstGeom prst="rect">
            <a:avLst/>
          </a:prstGeom>
          <a:solidFill>
            <a:schemeClr val="lt2"/>
          </a:solidFill>
          <a:ln>
            <a:noFill/>
          </a:ln>
        </p:spPr>
        <p:txBody>
          <a:bodyPr anchorCtr="0" anchor="ctr" bIns="91450" lIns="91450" spcFirstLastPara="1" rIns="91450" wrap="square" tIns="914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g2ad97f235b5_0_197"/>
          <p:cNvSpPr txBox="1"/>
          <p:nvPr>
            <p:ph type="title"/>
          </p:nvPr>
        </p:nvSpPr>
        <p:spPr>
          <a:xfrm>
            <a:off x="265546" y="1233553"/>
            <a:ext cx="4045800" cy="1482900"/>
          </a:xfrm>
          <a:prstGeom prst="rect">
            <a:avLst/>
          </a:prstGeom>
          <a:noFill/>
          <a:ln>
            <a:noFill/>
          </a:ln>
        </p:spPr>
        <p:txBody>
          <a:bodyPr anchorCtr="0" anchor="b" bIns="91450" lIns="91450" spcFirstLastPara="1" rIns="91450" wrap="square" tIns="9145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21" name="Google Shape;121;g2ad97f235b5_0_197"/>
          <p:cNvSpPr txBox="1"/>
          <p:nvPr>
            <p:ph idx="1" type="subTitle"/>
          </p:nvPr>
        </p:nvSpPr>
        <p:spPr>
          <a:xfrm>
            <a:off x="265546" y="2803933"/>
            <a:ext cx="4045800" cy="1235400"/>
          </a:xfrm>
          <a:prstGeom prst="rect">
            <a:avLst/>
          </a:prstGeom>
          <a:noFill/>
          <a:ln>
            <a:noFill/>
          </a:ln>
        </p:spPr>
        <p:txBody>
          <a:bodyPr anchorCtr="0" anchor="t" bIns="91450" lIns="91450" spcFirstLastPara="1" rIns="91450" wrap="square" tIns="9145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22" name="Google Shape;122;g2ad97f235b5_0_197"/>
          <p:cNvSpPr txBox="1"/>
          <p:nvPr>
            <p:ph idx="2" type="body"/>
          </p:nvPr>
        </p:nvSpPr>
        <p:spPr>
          <a:xfrm>
            <a:off x="4940351" y="724297"/>
            <a:ext cx="3837600" cy="3696300"/>
          </a:xfrm>
          <a:prstGeom prst="rect">
            <a:avLst/>
          </a:prstGeom>
          <a:noFill/>
          <a:ln>
            <a:noFill/>
          </a:ln>
        </p:spPr>
        <p:txBody>
          <a:bodyPr anchorCtr="0" anchor="ctr" bIns="91450" lIns="91450" spcFirstLastPara="1" rIns="91450" wrap="square" tIns="91450">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23" name="Google Shape;123;g2ad97f235b5_0_197"/>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4" name="Shape 124"/>
        <p:cNvGrpSpPr/>
        <p:nvPr/>
      </p:nvGrpSpPr>
      <p:grpSpPr>
        <a:xfrm>
          <a:off x="0" y="0"/>
          <a:ext cx="0" cy="0"/>
          <a:chOff x="0" y="0"/>
          <a:chExt cx="0" cy="0"/>
        </a:xfrm>
      </p:grpSpPr>
      <p:sp>
        <p:nvSpPr>
          <p:cNvPr id="125" name="Google Shape;125;g2ad97f235b5_0_203"/>
          <p:cNvSpPr txBox="1"/>
          <p:nvPr>
            <p:ph idx="1" type="body"/>
          </p:nvPr>
        </p:nvSpPr>
        <p:spPr>
          <a:xfrm>
            <a:off x="311754" y="4231870"/>
            <a:ext cx="5999700" cy="605400"/>
          </a:xfrm>
          <a:prstGeom prst="rect">
            <a:avLst/>
          </a:prstGeom>
          <a:noFill/>
          <a:ln>
            <a:noFill/>
          </a:ln>
        </p:spPr>
        <p:txBody>
          <a:bodyPr anchorCtr="0" anchor="ctr" bIns="91450" lIns="91450" spcFirstLastPara="1" rIns="91450" wrap="square" tIns="91450">
            <a:normAutofit/>
          </a:bodyPr>
          <a:lstStyle>
            <a:lvl1pPr indent="-228600" lvl="0" marL="457200" algn="l">
              <a:lnSpc>
                <a:spcPct val="100000"/>
              </a:lnSpc>
              <a:spcBef>
                <a:spcPts val="0"/>
              </a:spcBef>
              <a:spcAft>
                <a:spcPts val="0"/>
              </a:spcAft>
              <a:buSzPts val="1800"/>
              <a:buNone/>
              <a:defRPr/>
            </a:lvl1pPr>
          </a:lstStyle>
          <a:p/>
        </p:txBody>
      </p:sp>
      <p:sp>
        <p:nvSpPr>
          <p:cNvPr id="126" name="Google Shape;126;g2ad97f235b5_0_203"/>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7" name="Shape 127"/>
        <p:cNvGrpSpPr/>
        <p:nvPr/>
      </p:nvGrpSpPr>
      <p:grpSpPr>
        <a:xfrm>
          <a:off x="0" y="0"/>
          <a:ext cx="0" cy="0"/>
          <a:chOff x="0" y="0"/>
          <a:chExt cx="0" cy="0"/>
        </a:xfrm>
      </p:grpSpPr>
      <p:sp>
        <p:nvSpPr>
          <p:cNvPr id="128" name="Google Shape;128;g2ad97f235b5_0_206"/>
          <p:cNvSpPr txBox="1"/>
          <p:nvPr>
            <p:ph hasCustomPrompt="1" type="title"/>
          </p:nvPr>
        </p:nvSpPr>
        <p:spPr>
          <a:xfrm>
            <a:off x="311754" y="1106464"/>
            <a:ext cx="8522100" cy="1964100"/>
          </a:xfrm>
          <a:prstGeom prst="rect">
            <a:avLst/>
          </a:prstGeom>
          <a:noFill/>
          <a:ln>
            <a:noFill/>
          </a:ln>
        </p:spPr>
        <p:txBody>
          <a:bodyPr anchorCtr="0" anchor="b" bIns="91450" lIns="91450" spcFirstLastPara="1" rIns="91450" wrap="square" tIns="9145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29" name="Google Shape;129;g2ad97f235b5_0_206"/>
          <p:cNvSpPr txBox="1"/>
          <p:nvPr>
            <p:ph idx="1" type="body"/>
          </p:nvPr>
        </p:nvSpPr>
        <p:spPr>
          <a:xfrm>
            <a:off x="311754" y="3153190"/>
            <a:ext cx="8522100" cy="1301100"/>
          </a:xfrm>
          <a:prstGeom prst="rect">
            <a:avLst/>
          </a:prstGeom>
          <a:noFill/>
          <a:ln>
            <a:noFill/>
          </a:ln>
        </p:spPr>
        <p:txBody>
          <a:bodyPr anchorCtr="0" anchor="t" bIns="91450" lIns="91450" spcFirstLastPara="1" rIns="91450" wrap="square" tIns="91450">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30" name="Google Shape;130;g2ad97f235b5_0_206"/>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1" name="Shape 131"/>
        <p:cNvGrpSpPr/>
        <p:nvPr/>
      </p:nvGrpSpPr>
      <p:grpSpPr>
        <a:xfrm>
          <a:off x="0" y="0"/>
          <a:ext cx="0" cy="0"/>
          <a:chOff x="0" y="0"/>
          <a:chExt cx="0" cy="0"/>
        </a:xfrm>
      </p:grpSpPr>
      <p:sp>
        <p:nvSpPr>
          <p:cNvPr id="132" name="Google Shape;132;g2ad97f235b5_0_210"/>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
    <p:spTree>
      <p:nvGrpSpPr>
        <p:cNvPr id="27" name="Shape 27"/>
        <p:cNvGrpSpPr/>
        <p:nvPr/>
      </p:nvGrpSpPr>
      <p:grpSpPr>
        <a:xfrm>
          <a:off x="0" y="0"/>
          <a:ext cx="0" cy="0"/>
          <a:chOff x="0" y="0"/>
          <a:chExt cx="0" cy="0"/>
        </a:xfrm>
      </p:grpSpPr>
      <p:sp>
        <p:nvSpPr>
          <p:cNvPr id="28" name="Google Shape;28;g142ff3d8b87_1_105"/>
          <p:cNvSpPr txBox="1"/>
          <p:nvPr>
            <p:ph idx="11" type="ftr"/>
          </p:nvPr>
        </p:nvSpPr>
        <p:spPr>
          <a:xfrm>
            <a:off x="3109495" y="4784920"/>
            <a:ext cx="2926800" cy="2574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29" name="Google Shape;29;g142ff3d8b87_1_105"/>
          <p:cNvSpPr txBox="1"/>
          <p:nvPr>
            <p:ph idx="10" type="dt"/>
          </p:nvPr>
        </p:nvSpPr>
        <p:spPr>
          <a:xfrm>
            <a:off x="457279" y="4784920"/>
            <a:ext cx="2103300" cy="2574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700"/>
              <a:buNone/>
              <a:defRPr>
                <a:solidFill>
                  <a:srgbClr val="888888"/>
                </a:solidFill>
              </a:defRPr>
            </a:lvl1pPr>
            <a:lvl2pPr lvl="1" algn="l">
              <a:lnSpc>
                <a:spcPct val="100000"/>
              </a:lnSpc>
              <a:spcBef>
                <a:spcPts val="0"/>
              </a:spcBef>
              <a:spcAft>
                <a:spcPts val="0"/>
              </a:spcAft>
              <a:buSzPts val="700"/>
              <a:buNone/>
              <a:defRPr/>
            </a:lvl2pPr>
            <a:lvl3pPr lvl="2" algn="l">
              <a:lnSpc>
                <a:spcPct val="100000"/>
              </a:lnSpc>
              <a:spcBef>
                <a:spcPts val="0"/>
              </a:spcBef>
              <a:spcAft>
                <a:spcPts val="0"/>
              </a:spcAft>
              <a:buSzPts val="700"/>
              <a:buNone/>
              <a:defRPr/>
            </a:lvl3pPr>
            <a:lvl4pPr lvl="3" algn="l">
              <a:lnSpc>
                <a:spcPct val="100000"/>
              </a:lnSpc>
              <a:spcBef>
                <a:spcPts val="0"/>
              </a:spcBef>
              <a:spcAft>
                <a:spcPts val="0"/>
              </a:spcAft>
              <a:buSzPts val="700"/>
              <a:buNone/>
              <a:defRPr/>
            </a:lvl4pPr>
            <a:lvl5pPr lvl="4" algn="l">
              <a:lnSpc>
                <a:spcPct val="100000"/>
              </a:lnSpc>
              <a:spcBef>
                <a:spcPts val="0"/>
              </a:spcBef>
              <a:spcAft>
                <a:spcPts val="0"/>
              </a:spcAft>
              <a:buSzPts val="700"/>
              <a:buNone/>
              <a:defRPr/>
            </a:lvl5pPr>
            <a:lvl6pPr lvl="5" algn="l">
              <a:lnSpc>
                <a:spcPct val="100000"/>
              </a:lnSpc>
              <a:spcBef>
                <a:spcPts val="0"/>
              </a:spcBef>
              <a:spcAft>
                <a:spcPts val="0"/>
              </a:spcAft>
              <a:buSzPts val="700"/>
              <a:buNone/>
              <a:defRPr/>
            </a:lvl6pPr>
            <a:lvl7pPr lvl="6" algn="l">
              <a:lnSpc>
                <a:spcPct val="100000"/>
              </a:lnSpc>
              <a:spcBef>
                <a:spcPts val="0"/>
              </a:spcBef>
              <a:spcAft>
                <a:spcPts val="0"/>
              </a:spcAft>
              <a:buSzPts val="700"/>
              <a:buNone/>
              <a:defRPr/>
            </a:lvl7pPr>
            <a:lvl8pPr lvl="7" algn="l">
              <a:lnSpc>
                <a:spcPct val="100000"/>
              </a:lnSpc>
              <a:spcBef>
                <a:spcPts val="0"/>
              </a:spcBef>
              <a:spcAft>
                <a:spcPts val="0"/>
              </a:spcAft>
              <a:buSzPts val="700"/>
              <a:buNone/>
              <a:defRPr/>
            </a:lvl8pPr>
            <a:lvl9pPr lvl="8" algn="l">
              <a:lnSpc>
                <a:spcPct val="100000"/>
              </a:lnSpc>
              <a:spcBef>
                <a:spcPts val="0"/>
              </a:spcBef>
              <a:spcAft>
                <a:spcPts val="0"/>
              </a:spcAft>
              <a:buSzPts val="700"/>
              <a:buNone/>
              <a:defRPr/>
            </a:lvl9pPr>
          </a:lstStyle>
          <a:p/>
        </p:txBody>
      </p:sp>
      <p:sp>
        <p:nvSpPr>
          <p:cNvPr id="30" name="Google Shape;30;g142ff3d8b87_1_105"/>
          <p:cNvSpPr txBox="1"/>
          <p:nvPr>
            <p:ph idx="12" type="sldNum"/>
          </p:nvPr>
        </p:nvSpPr>
        <p:spPr>
          <a:xfrm>
            <a:off x="6584814" y="4784920"/>
            <a:ext cx="2103300" cy="1386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12"/>
          <p:cNvSpPr txBox="1"/>
          <p:nvPr>
            <p:ph type="title"/>
          </p:nvPr>
        </p:nvSpPr>
        <p:spPr>
          <a:xfrm>
            <a:off x="722438" y="3306196"/>
            <a:ext cx="7773750" cy="1021871"/>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2"/>
          <p:cNvSpPr txBox="1"/>
          <p:nvPr>
            <p:ph idx="1" type="body"/>
          </p:nvPr>
        </p:nvSpPr>
        <p:spPr>
          <a:xfrm>
            <a:off x="722438" y="2180709"/>
            <a:ext cx="7773750" cy="11254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4" name="Google Shape;34;p12"/>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2"/>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2"/>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13"/>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3"/>
          <p:cNvSpPr txBox="1"/>
          <p:nvPr>
            <p:ph idx="1" type="body"/>
          </p:nvPr>
        </p:nvSpPr>
        <p:spPr>
          <a:xfrm>
            <a:off x="350899" y="1229105"/>
            <a:ext cx="3083461" cy="3476508"/>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0" name="Google Shape;40;p13"/>
          <p:cNvSpPr txBox="1"/>
          <p:nvPr>
            <p:ph idx="2" type="body"/>
          </p:nvPr>
        </p:nvSpPr>
        <p:spPr>
          <a:xfrm>
            <a:off x="3586787" y="1229105"/>
            <a:ext cx="3085047" cy="3476508"/>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1" name="Google Shape;41;p13"/>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3"/>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3"/>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4"/>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4"/>
          <p:cNvSpPr txBox="1"/>
          <p:nvPr>
            <p:ph idx="1" type="body"/>
          </p:nvPr>
        </p:nvSpPr>
        <p:spPr>
          <a:xfrm>
            <a:off x="457279" y="1151690"/>
            <a:ext cx="4040890" cy="47997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7" name="Google Shape;47;p14"/>
          <p:cNvSpPr txBox="1"/>
          <p:nvPr>
            <p:ph idx="2" type="body"/>
          </p:nvPr>
        </p:nvSpPr>
        <p:spPr>
          <a:xfrm>
            <a:off x="457279" y="1631660"/>
            <a:ext cx="4040890" cy="2964381"/>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8" name="Google Shape;48;p14"/>
          <p:cNvSpPr txBox="1"/>
          <p:nvPr>
            <p:ph idx="3" type="body"/>
          </p:nvPr>
        </p:nvSpPr>
        <p:spPr>
          <a:xfrm>
            <a:off x="4645833" y="1151690"/>
            <a:ext cx="4042477" cy="47997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9" name="Google Shape;49;p14"/>
          <p:cNvSpPr txBox="1"/>
          <p:nvPr>
            <p:ph idx="4" type="body"/>
          </p:nvPr>
        </p:nvSpPr>
        <p:spPr>
          <a:xfrm>
            <a:off x="4645833" y="1631660"/>
            <a:ext cx="4042477" cy="2964381"/>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0" name="Google Shape;50;p14"/>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4"/>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4"/>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15"/>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5"/>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5"/>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5"/>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6"/>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6"/>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6"/>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2" name="Shape 62"/>
        <p:cNvGrpSpPr/>
        <p:nvPr/>
      </p:nvGrpSpPr>
      <p:grpSpPr>
        <a:xfrm>
          <a:off x="0" y="0"/>
          <a:ext cx="0" cy="0"/>
          <a:chOff x="0" y="0"/>
          <a:chExt cx="0" cy="0"/>
        </a:xfrm>
      </p:grpSpPr>
      <p:sp>
        <p:nvSpPr>
          <p:cNvPr id="63" name="Google Shape;63;p17"/>
          <p:cNvSpPr txBox="1"/>
          <p:nvPr>
            <p:ph type="title"/>
          </p:nvPr>
        </p:nvSpPr>
        <p:spPr>
          <a:xfrm>
            <a:off x="457280" y="204851"/>
            <a:ext cx="3008835" cy="871806"/>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7"/>
          <p:cNvSpPr txBox="1"/>
          <p:nvPr>
            <p:ph idx="1" type="body"/>
          </p:nvPr>
        </p:nvSpPr>
        <p:spPr>
          <a:xfrm>
            <a:off x="3575671" y="204852"/>
            <a:ext cx="5112638" cy="4391190"/>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5" name="Google Shape;65;p17"/>
          <p:cNvSpPr txBox="1"/>
          <p:nvPr>
            <p:ph idx="2" type="body"/>
          </p:nvPr>
        </p:nvSpPr>
        <p:spPr>
          <a:xfrm>
            <a:off x="457280" y="1076658"/>
            <a:ext cx="3008835" cy="351938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6" name="Google Shape;66;p17"/>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7"/>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7"/>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3.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9"/>
          <p:cNvSpPr txBox="1"/>
          <p:nvPr>
            <p:ph type="title"/>
          </p:nvPr>
        </p:nvSpPr>
        <p:spPr>
          <a:xfrm>
            <a:off x="457280" y="206042"/>
            <a:ext cx="8231030" cy="857515"/>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9"/>
          <p:cNvSpPr txBox="1"/>
          <p:nvPr>
            <p:ph idx="1" type="body"/>
          </p:nvPr>
        </p:nvSpPr>
        <p:spPr>
          <a:xfrm>
            <a:off x="457280" y="1200521"/>
            <a:ext cx="8231030" cy="3395520"/>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9"/>
          <p:cNvSpPr txBox="1"/>
          <p:nvPr>
            <p:ph idx="10" type="dt"/>
          </p:nvPr>
        </p:nvSpPr>
        <p:spPr>
          <a:xfrm>
            <a:off x="457281" y="4768735"/>
            <a:ext cx="2133970" cy="273929"/>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9"/>
          <p:cNvSpPr txBox="1"/>
          <p:nvPr>
            <p:ph idx="11" type="ftr"/>
          </p:nvPr>
        </p:nvSpPr>
        <p:spPr>
          <a:xfrm>
            <a:off x="3124743" y="4768735"/>
            <a:ext cx="2896103" cy="273929"/>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9"/>
          <p:cNvSpPr txBox="1"/>
          <p:nvPr>
            <p:ph idx="12" type="sldNum"/>
          </p:nvPr>
        </p:nvSpPr>
        <p:spPr>
          <a:xfrm>
            <a:off x="6554339" y="4768735"/>
            <a:ext cx="2133970" cy="273929"/>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8" name="Shape 88"/>
        <p:cNvGrpSpPr/>
        <p:nvPr/>
      </p:nvGrpSpPr>
      <p:grpSpPr>
        <a:xfrm>
          <a:off x="0" y="0"/>
          <a:ext cx="0" cy="0"/>
          <a:chOff x="0" y="0"/>
          <a:chExt cx="0" cy="0"/>
        </a:xfrm>
      </p:grpSpPr>
      <p:sp>
        <p:nvSpPr>
          <p:cNvPr id="89" name="Google Shape;89;g2ad97f235b5_0_167"/>
          <p:cNvSpPr txBox="1"/>
          <p:nvPr>
            <p:ph type="title"/>
          </p:nvPr>
        </p:nvSpPr>
        <p:spPr>
          <a:xfrm>
            <a:off x="311754" y="445161"/>
            <a:ext cx="8522100" cy="573000"/>
          </a:xfrm>
          <a:prstGeom prst="rect">
            <a:avLst/>
          </a:prstGeom>
          <a:noFill/>
          <a:ln>
            <a:noFill/>
          </a:ln>
        </p:spPr>
        <p:txBody>
          <a:bodyPr anchorCtr="0" anchor="t" bIns="91450" lIns="91450" spcFirstLastPara="1" rIns="91450" wrap="square" tIns="91450">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90" name="Google Shape;90;g2ad97f235b5_0_167"/>
          <p:cNvSpPr txBox="1"/>
          <p:nvPr>
            <p:ph idx="1" type="body"/>
          </p:nvPr>
        </p:nvSpPr>
        <p:spPr>
          <a:xfrm>
            <a:off x="311754" y="1152828"/>
            <a:ext cx="8522100" cy="3417300"/>
          </a:xfrm>
          <a:prstGeom prst="rect">
            <a:avLst/>
          </a:prstGeom>
          <a:noFill/>
          <a:ln>
            <a:noFill/>
          </a:ln>
        </p:spPr>
        <p:txBody>
          <a:bodyPr anchorCtr="0" anchor="t" bIns="91450" lIns="91450" spcFirstLastPara="1" rIns="91450" wrap="square" tIns="91450">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91" name="Google Shape;91;g2ad97f235b5_0_167"/>
          <p:cNvSpPr txBox="1"/>
          <p:nvPr>
            <p:ph idx="12" type="sldNum"/>
          </p:nvPr>
        </p:nvSpPr>
        <p:spPr>
          <a:xfrm>
            <a:off x="8473917" y="4664645"/>
            <a:ext cx="548700" cy="393600"/>
          </a:xfrm>
          <a:prstGeom prst="rect">
            <a:avLst/>
          </a:prstGeom>
          <a:noFill/>
          <a:ln>
            <a:noFill/>
          </a:ln>
        </p:spPr>
        <p:txBody>
          <a:bodyPr anchorCtr="0" anchor="ctr" bIns="91450" lIns="91450" spcFirstLastPara="1" rIns="91450" wrap="square" tIns="91450">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9.jpg"/><Relationship Id="rId6" Type="http://schemas.openxmlformats.org/officeDocument/2006/relationships/image" Target="../media/image8.png"/><Relationship Id="rId7"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36" name="Shape 136"/>
        <p:cNvGrpSpPr/>
        <p:nvPr/>
      </p:nvGrpSpPr>
      <p:grpSpPr>
        <a:xfrm>
          <a:off x="0" y="0"/>
          <a:ext cx="0" cy="0"/>
          <a:chOff x="0" y="0"/>
          <a:chExt cx="0" cy="0"/>
        </a:xfrm>
      </p:grpSpPr>
      <p:sp>
        <p:nvSpPr>
          <p:cNvPr id="137" name="Google Shape;137;g26585e5a41e_0_0"/>
          <p:cNvSpPr/>
          <p:nvPr/>
        </p:nvSpPr>
        <p:spPr>
          <a:xfrm>
            <a:off x="-1050025" y="1042200"/>
            <a:ext cx="7580100" cy="4102800"/>
          </a:xfrm>
          <a:prstGeom prst="parallelogram">
            <a:avLst>
              <a:gd fmla="val 25000" name="adj"/>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38" name="Google Shape;138;g26585e5a41e_0_0"/>
          <p:cNvSpPr txBox="1"/>
          <p:nvPr>
            <p:ph type="ctrTitle"/>
          </p:nvPr>
        </p:nvSpPr>
        <p:spPr>
          <a:xfrm>
            <a:off x="273575" y="1581276"/>
            <a:ext cx="5605200" cy="1468200"/>
          </a:xfrm>
          <a:prstGeom prst="rect">
            <a:avLst/>
          </a:prstGeom>
          <a:noFill/>
          <a:ln>
            <a:noFill/>
          </a:ln>
        </p:spPr>
        <p:txBody>
          <a:bodyPr anchorCtr="0" anchor="ctr" bIns="45700" lIns="91425" spcFirstLastPara="1" rIns="91425" wrap="square" tIns="45700">
            <a:normAutofit/>
          </a:bodyPr>
          <a:lstStyle/>
          <a:p>
            <a:pPr indent="0" lvl="0" marL="0" rtl="0" algn="l">
              <a:lnSpc>
                <a:spcPct val="85000"/>
              </a:lnSpc>
              <a:spcBef>
                <a:spcPts val="0"/>
              </a:spcBef>
              <a:spcAft>
                <a:spcPts val="0"/>
              </a:spcAft>
              <a:buSzPts val="1800"/>
              <a:buNone/>
            </a:pPr>
            <a:r>
              <a:rPr b="1" lang="en-US" sz="2000">
                <a:solidFill>
                  <a:schemeClr val="lt1"/>
                </a:solidFill>
                <a:latin typeface="Plus Jakarta Sans"/>
                <a:ea typeface="Plus Jakarta Sans"/>
                <a:cs typeface="Plus Jakarta Sans"/>
                <a:sym typeface="Plus Jakarta Sans"/>
              </a:rPr>
              <a:t>Automated Annual Air Quality Monitoring for Bandung</a:t>
            </a:r>
            <a:endParaRPr b="1" sz="2000">
              <a:solidFill>
                <a:schemeClr val="lt1"/>
              </a:solidFill>
              <a:latin typeface="Plus Jakarta Sans"/>
              <a:ea typeface="Plus Jakarta Sans"/>
              <a:cs typeface="Plus Jakarta Sans"/>
              <a:sym typeface="Plus Jakarta Sans"/>
            </a:endParaRPr>
          </a:p>
        </p:txBody>
      </p:sp>
      <p:sp>
        <p:nvSpPr>
          <p:cNvPr id="139" name="Google Shape;139;g26585e5a41e_0_0"/>
          <p:cNvSpPr txBox="1"/>
          <p:nvPr>
            <p:ph idx="1" type="subTitle"/>
          </p:nvPr>
        </p:nvSpPr>
        <p:spPr>
          <a:xfrm>
            <a:off x="273575" y="3001175"/>
            <a:ext cx="4789500" cy="7929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640"/>
              </a:spcBef>
              <a:spcAft>
                <a:spcPts val="0"/>
              </a:spcAft>
              <a:buClr>
                <a:schemeClr val="dk1"/>
              </a:buClr>
              <a:buSzPts val="1100"/>
              <a:buFont typeface="Arial"/>
              <a:buNone/>
            </a:pPr>
            <a:r>
              <a:rPr b="1" lang="en-US" sz="1800">
                <a:solidFill>
                  <a:schemeClr val="lt1"/>
                </a:solidFill>
                <a:latin typeface="Plus Jakarta Sans"/>
                <a:ea typeface="Plus Jakarta Sans"/>
                <a:cs typeface="Plus Jakarta Sans"/>
                <a:sym typeface="Plus Jakarta Sans"/>
              </a:rPr>
              <a:t>Rafli Firmansyah</a:t>
            </a:r>
            <a:endParaRPr sz="1800">
              <a:solidFill>
                <a:schemeClr val="lt1"/>
              </a:solidFill>
            </a:endParaRPr>
          </a:p>
        </p:txBody>
      </p:sp>
      <p:pic>
        <p:nvPicPr>
          <p:cNvPr id="140" name="Google Shape;140;g26585e5a41e_0_0"/>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cxnSp>
        <p:nvCxnSpPr>
          <p:cNvPr id="141" name="Google Shape;141;g26585e5a41e_0_0"/>
          <p:cNvCxnSpPr/>
          <p:nvPr/>
        </p:nvCxnSpPr>
        <p:spPr>
          <a:xfrm>
            <a:off x="609925" y="4433975"/>
            <a:ext cx="3933900" cy="0"/>
          </a:xfrm>
          <a:prstGeom prst="straightConnector1">
            <a:avLst/>
          </a:prstGeom>
          <a:noFill/>
          <a:ln cap="flat" cmpd="sng" w="9525">
            <a:solidFill>
              <a:schemeClr val="lt1"/>
            </a:solidFill>
            <a:prstDash val="solid"/>
            <a:round/>
            <a:headEnd len="sm" w="sm" type="none"/>
            <a:tailEnd len="sm" w="sm" type="none"/>
          </a:ln>
        </p:spPr>
      </p:cxnSp>
      <p:sp>
        <p:nvSpPr>
          <p:cNvPr id="142" name="Google Shape;142;g26585e5a41e_0_0"/>
          <p:cNvSpPr/>
          <p:nvPr/>
        </p:nvSpPr>
        <p:spPr>
          <a:xfrm>
            <a:off x="1144250" y="4372475"/>
            <a:ext cx="611700" cy="123000"/>
          </a:xfrm>
          <a:prstGeom prst="roundRect">
            <a:avLst>
              <a:gd fmla="val 50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43" name="Google Shape;143;g26585e5a41e_0_0"/>
          <p:cNvSpPr/>
          <p:nvPr/>
        </p:nvSpPr>
        <p:spPr>
          <a:xfrm rot="-1974178">
            <a:off x="5563413" y="2328431"/>
            <a:ext cx="1120545" cy="1120545"/>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44" name="Google Shape;144;g26585e5a41e_0_0"/>
          <p:cNvSpPr/>
          <p:nvPr/>
        </p:nvSpPr>
        <p:spPr>
          <a:xfrm rot="-3576283">
            <a:off x="4993794" y="3068971"/>
            <a:ext cx="3038762" cy="3137189"/>
          </a:xfrm>
          <a:prstGeom prst="ellipse">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22" name="Shape 222"/>
        <p:cNvGrpSpPr/>
        <p:nvPr/>
      </p:nvGrpSpPr>
      <p:grpSpPr>
        <a:xfrm>
          <a:off x="0" y="0"/>
          <a:ext cx="0" cy="0"/>
          <a:chOff x="0" y="0"/>
          <a:chExt cx="0" cy="0"/>
        </a:xfrm>
      </p:grpSpPr>
      <p:sp>
        <p:nvSpPr>
          <p:cNvPr id="223" name="Google Shape;223;g27348ee98e6_0_37"/>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24" name="Google Shape;224;g27348ee98e6_0_37"/>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25" name="Google Shape;225;g27348ee98e6_0_37"/>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26" name="Google Shape;226;g27348ee98e6_0_37"/>
          <p:cNvSpPr txBox="1"/>
          <p:nvPr>
            <p:ph type="ctrTitle"/>
          </p:nvPr>
        </p:nvSpPr>
        <p:spPr>
          <a:xfrm>
            <a:off x="4473325" y="2352200"/>
            <a:ext cx="4337400" cy="1357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85000"/>
              </a:lnSpc>
              <a:spcBef>
                <a:spcPts val="0"/>
              </a:spcBef>
              <a:spcAft>
                <a:spcPts val="0"/>
              </a:spcAft>
              <a:buSzPct val="37500"/>
              <a:buNone/>
            </a:pPr>
            <a:r>
              <a:rPr b="1" lang="en-US" sz="4800">
                <a:solidFill>
                  <a:schemeClr val="lt1"/>
                </a:solidFill>
                <a:latin typeface="Plus Jakarta Sans"/>
                <a:ea typeface="Plus Jakarta Sans"/>
                <a:cs typeface="Plus Jakarta Sans"/>
                <a:sym typeface="Plus Jakarta Sans"/>
              </a:rPr>
              <a:t>Data Understanding</a:t>
            </a:r>
            <a:endParaRPr b="1" sz="4800">
              <a:solidFill>
                <a:schemeClr val="lt1"/>
              </a:solidFill>
              <a:latin typeface="Plus Jakarta Sans"/>
              <a:ea typeface="Plus Jakarta Sans"/>
              <a:cs typeface="Plus Jakarta Sans"/>
              <a:sym typeface="Plus Jakarta Sans"/>
            </a:endParaRPr>
          </a:p>
        </p:txBody>
      </p:sp>
      <p:pic>
        <p:nvPicPr>
          <p:cNvPr id="227" name="Google Shape;227;g27348ee98e6_0_37"/>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31" name="Shape 231"/>
        <p:cNvGrpSpPr/>
        <p:nvPr/>
      </p:nvGrpSpPr>
      <p:grpSpPr>
        <a:xfrm>
          <a:off x="0" y="0"/>
          <a:ext cx="0" cy="0"/>
          <a:chOff x="0" y="0"/>
          <a:chExt cx="0" cy="0"/>
        </a:xfrm>
      </p:grpSpPr>
      <p:pic>
        <p:nvPicPr>
          <p:cNvPr id="232" name="Google Shape;232;g27348ee98e6_0_45"/>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33" name="Google Shape;233;g27348ee98e6_0_45"/>
          <p:cNvSpPr txBox="1"/>
          <p:nvPr/>
        </p:nvSpPr>
        <p:spPr>
          <a:xfrm>
            <a:off x="336100" y="319024"/>
            <a:ext cx="7039800" cy="4344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 Sumber dan Jenis Data</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Platform ini mengintegrasikan data dari empat sumber heterogen untuk memastikan cakupan data kualitas udara yang komprehensif di wilayah Bandung dan sekitarnya:</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BMKG API:</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Jenis:</a:t>
            </a:r>
            <a:r>
              <a:rPr lang="en-US" sz="1100">
                <a:solidFill>
                  <a:schemeClr val="dk1"/>
                </a:solidFill>
              </a:rPr>
              <a:t> Data JSON harian yang disediakan secara terprogram.</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Cakupan:</a:t>
            </a:r>
            <a:r>
              <a:rPr lang="en-US" sz="1100">
                <a:solidFill>
                  <a:schemeClr val="dk1"/>
                </a:solidFill>
              </a:rPr>
              <a:t> Mencakup parameter PM2.5 dan PM10 dari sekitar 60 stasiun pengamatan cuaca resmi di seluruh Indonesia.</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Indonesia Open Data (data.go.id):</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Jenis:</a:t>
            </a:r>
            <a:r>
              <a:rPr lang="en-US" sz="1100">
                <a:solidFill>
                  <a:schemeClr val="dk1"/>
                </a:solidFill>
              </a:rPr>
              <a:t> Dataset historis dalam format CSV atau JSON yang dapat diunduh.</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Cakupan:</a:t>
            </a:r>
            <a:r>
              <a:rPr lang="en-US" sz="1100">
                <a:solidFill>
                  <a:schemeClr val="dk1"/>
                </a:solidFill>
              </a:rPr>
              <a:t> Data kualitas udara harian yang dikumpulkan dari berbagai instansi pemerintah pusat dan daerah.</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Nafas Indonesia – Nafas Buka Data:</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Jenis:</a:t>
            </a:r>
            <a:r>
              <a:rPr lang="en-US" sz="1100">
                <a:solidFill>
                  <a:schemeClr val="dk1"/>
                </a:solidFill>
              </a:rPr>
              <a:t> Laporan bulanan/tahunan dalam format PDF atau Excel.</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Cakupan:</a:t>
            </a:r>
            <a:r>
              <a:rPr lang="en-US" sz="1100">
                <a:solidFill>
                  <a:schemeClr val="dk1"/>
                </a:solidFill>
              </a:rPr>
              <a:t> Data mentah dari jaringan sensor independen yang padat (~200 sensor), memberikan resolusi data yang sangat tinggi di area tertentu.</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IQAir Bandung (AirVisual):</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Jenis:</a:t>
            </a:r>
            <a:r>
              <a:rPr lang="en-US" sz="1100">
                <a:solidFill>
                  <a:schemeClr val="dk1"/>
                </a:solidFill>
              </a:rPr>
              <a:t> Data historis dan </a:t>
            </a:r>
            <a:r>
              <a:rPr i="1" lang="en-US" sz="1100">
                <a:solidFill>
                  <a:schemeClr val="dk1"/>
                </a:solidFill>
              </a:rPr>
              <a:t>real-time</a:t>
            </a:r>
            <a:r>
              <a:rPr lang="en-US" sz="1100">
                <a:solidFill>
                  <a:schemeClr val="dk1"/>
                </a:solidFill>
              </a:rPr>
              <a:t> yang diperoleh melalui </a:t>
            </a:r>
            <a:r>
              <a:rPr i="1" lang="en-US" sz="1100">
                <a:solidFill>
                  <a:schemeClr val="dk1"/>
                </a:solidFill>
              </a:rPr>
              <a:t>web scraping</a:t>
            </a:r>
            <a:r>
              <a:rPr lang="en-US"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Cakupan:</a:t>
            </a:r>
            <a:r>
              <a:rPr lang="en-US" sz="1100">
                <a:solidFill>
                  <a:schemeClr val="dk1"/>
                </a:solidFill>
              </a:rPr>
              <a:t> Data spesifik untuk wilayah Bandung, mencakup Air Quality Index (AQI) serta konsentrasi polutan utama seperti PM2.5 dan PM10.</a:t>
            </a:r>
            <a:endParaRPr sz="1100">
              <a:solidFill>
                <a:schemeClr val="dk1"/>
              </a:solidFill>
            </a:endParaRPr>
          </a:p>
          <a:p>
            <a:pPr indent="0" lvl="0" marL="0" rtl="0" algn="l">
              <a:lnSpc>
                <a:spcPct val="100000"/>
              </a:lnSpc>
              <a:spcBef>
                <a:spcPts val="1200"/>
              </a:spcBef>
              <a:spcAft>
                <a:spcPts val="1200"/>
              </a:spcAft>
              <a:buClr>
                <a:schemeClr val="dk1"/>
              </a:buClr>
              <a:buSzPts val="1100"/>
              <a:buFont typeface="Arial"/>
              <a:buNone/>
            </a:pPr>
            <a:r>
              <a:t/>
            </a:r>
            <a:endParaRPr b="1" sz="9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37" name="Shape 237"/>
        <p:cNvGrpSpPr/>
        <p:nvPr/>
      </p:nvGrpSpPr>
      <p:grpSpPr>
        <a:xfrm>
          <a:off x="0" y="0"/>
          <a:ext cx="0" cy="0"/>
          <a:chOff x="0" y="0"/>
          <a:chExt cx="0" cy="0"/>
        </a:xfrm>
      </p:grpSpPr>
      <p:pic>
        <p:nvPicPr>
          <p:cNvPr id="238" name="Google Shape;238;g36f48e18d0b_0_38"/>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39" name="Google Shape;239;g36f48e18d0b_0_38"/>
          <p:cNvSpPr txBox="1"/>
          <p:nvPr/>
        </p:nvSpPr>
        <p:spPr>
          <a:xfrm>
            <a:off x="149925" y="319025"/>
            <a:ext cx="8799600" cy="4344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Data Understanding</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1. Sumber dan Jenis Data</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Sumber Utama:</a:t>
            </a:r>
            <a:r>
              <a:rPr lang="en-US" sz="1100">
                <a:solidFill>
                  <a:schemeClr val="dk1"/>
                </a:solidFill>
              </a:rPr>
              <a:t> Sebuah file </a:t>
            </a:r>
            <a:r>
              <a:rPr b="1" lang="en-US" sz="1100">
                <a:solidFill>
                  <a:schemeClr val="dk1"/>
                </a:solidFill>
              </a:rPr>
              <a:t>CSV (Comma-Separated Values)</a:t>
            </a:r>
            <a:r>
              <a:rPr lang="en-US" sz="1100">
                <a:solidFill>
                  <a:schemeClr val="dk1"/>
                </a:solidFill>
              </a:rPr>
              <a:t> tunggal yang telah dikurasi.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Asal Data:</a:t>
            </a:r>
            <a:r>
              <a:rPr lang="en-US" sz="1100">
                <a:solidFill>
                  <a:schemeClr val="dk1"/>
                </a:solidFill>
              </a:rPr>
              <a:t> File ini merupakan hasil dari proses </a:t>
            </a:r>
            <a:r>
              <a:rPr b="1" lang="en-US" sz="1100">
                <a:solidFill>
                  <a:schemeClr val="dk1"/>
                </a:solidFill>
              </a:rPr>
              <a:t>ekstraksi dan pembersihan semi-manual</a:t>
            </a:r>
            <a:r>
              <a:rPr lang="en-US" sz="1100">
                <a:solidFill>
                  <a:schemeClr val="dk1"/>
                </a:solidFill>
              </a:rPr>
              <a:t> dari berbagai laporan kualitas udara. Untuk fase awal proyek, data yang digunakan adalah data PM2.5 tahunan untuk Kota Bandung dari tahun 2022 hingga 2025.</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Jenis Data:</a:t>
            </a:r>
            <a:r>
              <a:rPr lang="en-US" sz="1100">
                <a:solidFill>
                  <a:schemeClr val="dk1"/>
                </a:solidFill>
              </a:rPr>
              <a:t> Data yang digunakan adalah data historis, tabular, dan kuantitatif yang sudah siap untuk diolah.</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2. Struktur dan Jumlah Data</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Struktur data dalam file CSV telah disiapkan secara spesifik agar mudah diproses oleh pipeline.</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Struktur Data:</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Tahun</a:t>
            </a:r>
            <a:r>
              <a:rPr lang="en-US" sz="1100">
                <a:solidFill>
                  <a:schemeClr val="dk1"/>
                </a:solidFill>
              </a:rPr>
              <a:t> (Integer): Tahun pengukuran data.</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Kota</a:t>
            </a:r>
            <a:r>
              <a:rPr lang="en-US" sz="1100">
                <a:solidFill>
                  <a:schemeClr val="dk1"/>
                </a:solidFill>
              </a:rPr>
              <a:t> (String): Nama kota, dalam hal ini 'Bandung'.</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parameter</a:t>
            </a:r>
            <a:r>
              <a:rPr lang="en-US" sz="1100">
                <a:solidFill>
                  <a:schemeClr val="dk1"/>
                </a:solidFill>
              </a:rPr>
              <a:t> (String): Jenis polutan yang diukur, yaitu 'pm2.5'.</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nilai</a:t>
            </a:r>
            <a:r>
              <a:rPr lang="en-US" sz="1100">
                <a:solidFill>
                  <a:schemeClr val="dk1"/>
                </a:solidFill>
              </a:rPr>
              <a:t> (Integer/Float): Nilai numerik konsentrasi polutan.</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US" sz="1100">
                <a:solidFill>
                  <a:srgbClr val="188038"/>
                </a:solidFill>
                <a:latin typeface="Roboto Mono"/>
                <a:ea typeface="Roboto Mono"/>
                <a:cs typeface="Roboto Mono"/>
                <a:sym typeface="Roboto Mono"/>
              </a:rPr>
              <a:t>satuan</a:t>
            </a:r>
            <a:r>
              <a:rPr lang="en-US" sz="1100">
                <a:solidFill>
                  <a:schemeClr val="dk1"/>
                </a:solidFill>
              </a:rPr>
              <a:t> (String): Satuan pengukuran, yaitu 'ug/m3'.</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Jumlah Data:</a:t>
            </a:r>
            <a:r>
              <a:rPr lang="en-US" sz="1100">
                <a:solidFill>
                  <a:schemeClr val="dk1"/>
                </a:solidFill>
              </a:rPr>
              <a:t> Untuk fase awal ini, volume data sangat kecil dan terkelola, yaitu terdiri dari </a:t>
            </a:r>
            <a:r>
              <a:rPr b="1" lang="en-US" sz="1100">
                <a:solidFill>
                  <a:schemeClr val="dk1"/>
                </a:solidFill>
              </a:rPr>
              <a:t>4 baris data</a:t>
            </a:r>
            <a:r>
              <a:rPr lang="en-US" sz="1100">
                <a:solidFill>
                  <a:schemeClr val="dk1"/>
                </a:solidFill>
              </a:rPr>
              <a:t>, yang mencakup data untuk 4 tahun.</a:t>
            </a:r>
            <a:endParaRPr sz="1100">
              <a:solidFill>
                <a:schemeClr val="dk1"/>
              </a:solidFill>
            </a:endParaRPr>
          </a:p>
          <a:p>
            <a:pPr indent="0" lvl="0" marL="0" rtl="0" algn="l">
              <a:lnSpc>
                <a:spcPct val="100000"/>
              </a:lnSpc>
              <a:spcBef>
                <a:spcPts val="1200"/>
              </a:spcBef>
              <a:spcAft>
                <a:spcPts val="1200"/>
              </a:spcAft>
              <a:buClr>
                <a:schemeClr val="dk1"/>
              </a:buClr>
              <a:buSzPts val="1100"/>
              <a:buFont typeface="Arial"/>
              <a:buNone/>
            </a:pPr>
            <a:r>
              <a:t/>
            </a:r>
            <a:endParaRPr b="1" sz="11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43" name="Shape 243"/>
        <p:cNvGrpSpPr/>
        <p:nvPr/>
      </p:nvGrpSpPr>
      <p:grpSpPr>
        <a:xfrm>
          <a:off x="0" y="0"/>
          <a:ext cx="0" cy="0"/>
          <a:chOff x="0" y="0"/>
          <a:chExt cx="0" cy="0"/>
        </a:xfrm>
      </p:grpSpPr>
      <p:pic>
        <p:nvPicPr>
          <p:cNvPr id="244" name="Google Shape;244;g36f48e18d0b_0_44"/>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45" name="Google Shape;245;g36f48e18d0b_0_44"/>
          <p:cNvSpPr txBox="1"/>
          <p:nvPr/>
        </p:nvSpPr>
        <p:spPr>
          <a:xfrm>
            <a:off x="393750" y="826474"/>
            <a:ext cx="7039800" cy="4344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3. Metode Pengumpulan Data</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Pada tahap ini, metode pengumpulan data sangat sederhana dan langsung:</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US" sz="1100">
                <a:solidFill>
                  <a:schemeClr val="dk1"/>
                </a:solidFill>
              </a:rPr>
              <a:t>Proses </a:t>
            </a:r>
            <a:r>
              <a:rPr i="1" lang="en-US" sz="1100">
                <a:solidFill>
                  <a:schemeClr val="dk1"/>
                </a:solidFill>
              </a:rPr>
              <a:t>Extract</a:t>
            </a:r>
            <a:r>
              <a:rPr lang="en-US" sz="1100">
                <a:solidFill>
                  <a:schemeClr val="dk1"/>
                </a:solidFill>
              </a:rPr>
              <a:t> dalam pipeline akan dimulai dengan </a:t>
            </a:r>
            <a:r>
              <a:rPr b="1" lang="en-US" sz="1100">
                <a:solidFill>
                  <a:schemeClr val="dk1"/>
                </a:solidFill>
              </a:rPr>
              <a:t>membaca file CSV</a:t>
            </a:r>
            <a:r>
              <a:rPr lang="en-US" sz="1100">
                <a:solidFill>
                  <a:schemeClr val="dk1"/>
                </a:solidFill>
              </a:rPr>
              <a:t> yang sudah disiapkan dari direktori lokal. Tidak ada proses koneksi ke API eksternal atau </a:t>
            </a:r>
            <a:r>
              <a:rPr i="1" lang="en-US" sz="1100">
                <a:solidFill>
                  <a:schemeClr val="dk1"/>
                </a:solidFill>
              </a:rPr>
              <a:t>web scraping</a:t>
            </a:r>
            <a:r>
              <a:rPr lang="en-US" sz="1100">
                <a:solidFill>
                  <a:schemeClr val="dk1"/>
                </a:solidFill>
              </a:rPr>
              <a:t> yang dilakukan.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4. Tinjauan Kualitas Data</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Karena data telah melalui proses pembersihan manual saat pembuatan file CSV, kualitasnya sudah sangat tinggi. Namun, sebagai praktik terbaik, pipeline akan tetap melakukan beberapa validasi dasar.</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Data Hilang (</a:t>
            </a:r>
            <a:r>
              <a:rPr b="1" i="1" lang="en-US" sz="1100">
                <a:solidFill>
                  <a:schemeClr val="dk1"/>
                </a:solidFill>
              </a:rPr>
              <a:t>Missing Values</a:t>
            </a:r>
            <a:r>
              <a:rPr b="1" lang="en-US" sz="1100">
                <a:solidFill>
                  <a:schemeClr val="dk1"/>
                </a:solidFill>
              </a:rPr>
              <a:t>):</a:t>
            </a:r>
            <a:r>
              <a:rPr lang="en-US" sz="1100">
                <a:solidFill>
                  <a:schemeClr val="dk1"/>
                </a:solidFill>
              </a:rPr>
              <a:t> Risiko sangat rendah, namun proses transformasi akan tetap memeriksa jika ada sel yang kosong.</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Duplikasi Data:</a:t>
            </a:r>
            <a:r>
              <a:rPr lang="en-US" sz="1100">
                <a:solidFill>
                  <a:schemeClr val="dk1"/>
                </a:solidFill>
              </a:rPr>
              <a:t> Risiko hampir tidak ada, tetapi langkah </a:t>
            </a:r>
            <a:r>
              <a:rPr i="1" lang="en-US" sz="1100">
                <a:solidFill>
                  <a:schemeClr val="dk1"/>
                </a:solidFill>
              </a:rPr>
              <a:t>deduplication</a:t>
            </a:r>
            <a:r>
              <a:rPr lang="en-US" sz="1100">
                <a:solidFill>
                  <a:schemeClr val="dk1"/>
                </a:solidFill>
              </a:rPr>
              <a:t> akan tetap dijalankan untuk memastikan tidak ada baris yang sama persis.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Konsistensi Data:</a:t>
            </a:r>
            <a:r>
              <a:rPr lang="en-US" sz="1100">
                <a:solidFill>
                  <a:schemeClr val="dk1"/>
                </a:solidFill>
              </a:rPr>
              <a:t> Format data (seperti pemisahan nilai dan satuan) sudah konsisten. Pipeline hanya perlu memastikan tipe data setiap kolom sudah benar (misalnya, kolom </a:t>
            </a:r>
            <a:r>
              <a:rPr lang="en-US" sz="1100">
                <a:solidFill>
                  <a:srgbClr val="188038"/>
                </a:solidFill>
                <a:latin typeface="Roboto Mono"/>
                <a:ea typeface="Roboto Mono"/>
                <a:cs typeface="Roboto Mono"/>
                <a:sym typeface="Roboto Mono"/>
              </a:rPr>
              <a:t>nilai</a:t>
            </a:r>
            <a:r>
              <a:rPr lang="en-US" sz="1100">
                <a:solidFill>
                  <a:schemeClr val="dk1"/>
                </a:solidFill>
              </a:rPr>
              <a:t> adalah numerik).</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Outlier:</a:t>
            </a:r>
            <a:r>
              <a:rPr lang="en-US" sz="1100">
                <a:solidFill>
                  <a:schemeClr val="dk1"/>
                </a:solidFill>
              </a:rPr>
              <a:t> Meskipun datanya sedikit, logika untuk mendeteksi nilai yang tidak wajar (jika ada) tetap bisa diterapkan sebagai bagian dari </a:t>
            </a:r>
            <a:r>
              <a:rPr i="1" lang="en-US" sz="1100">
                <a:solidFill>
                  <a:schemeClr val="dk1"/>
                </a:solidFill>
              </a:rPr>
              <a:t>job</a:t>
            </a:r>
            <a:r>
              <a:rPr lang="en-US" sz="1100">
                <a:solidFill>
                  <a:schemeClr val="dk1"/>
                </a:solidFill>
              </a:rPr>
              <a:t> transformasi.</a:t>
            </a:r>
            <a:endParaRPr sz="1100">
              <a:solidFill>
                <a:schemeClr val="dk1"/>
              </a:solidFill>
            </a:endParaRPr>
          </a:p>
          <a:p>
            <a:pPr indent="0" lvl="0" marL="0" rtl="0" algn="l">
              <a:lnSpc>
                <a:spcPct val="100000"/>
              </a:lnSpc>
              <a:spcBef>
                <a:spcPts val="1200"/>
              </a:spcBef>
              <a:spcAft>
                <a:spcPts val="1200"/>
              </a:spcAft>
              <a:buClr>
                <a:schemeClr val="dk1"/>
              </a:buClr>
              <a:buSzPts val="1100"/>
              <a:buFont typeface="Arial"/>
              <a:buNone/>
            </a:pPr>
            <a:r>
              <a:t/>
            </a:r>
            <a:endParaRPr b="1" sz="11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49" name="Shape 249"/>
        <p:cNvGrpSpPr/>
        <p:nvPr/>
      </p:nvGrpSpPr>
      <p:grpSpPr>
        <a:xfrm>
          <a:off x="0" y="0"/>
          <a:ext cx="0" cy="0"/>
          <a:chOff x="0" y="0"/>
          <a:chExt cx="0" cy="0"/>
        </a:xfrm>
      </p:grpSpPr>
      <p:sp>
        <p:nvSpPr>
          <p:cNvPr id="250" name="Google Shape;250;g27348ee98e6_0_52"/>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51" name="Google Shape;251;g27348ee98e6_0_52"/>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52" name="Google Shape;252;g27348ee98e6_0_52"/>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53" name="Google Shape;253;g27348ee98e6_0_52"/>
          <p:cNvSpPr txBox="1"/>
          <p:nvPr>
            <p:ph type="ctrTitle"/>
          </p:nvPr>
        </p:nvSpPr>
        <p:spPr>
          <a:xfrm>
            <a:off x="4473325" y="2352200"/>
            <a:ext cx="4337400" cy="1357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85000"/>
              </a:lnSpc>
              <a:spcBef>
                <a:spcPts val="0"/>
              </a:spcBef>
              <a:spcAft>
                <a:spcPts val="0"/>
              </a:spcAft>
              <a:buSzPct val="37500"/>
              <a:buNone/>
            </a:pPr>
            <a:r>
              <a:rPr b="1" lang="en-US" sz="4800">
                <a:solidFill>
                  <a:schemeClr val="lt1"/>
                </a:solidFill>
                <a:latin typeface="Plus Jakarta Sans"/>
                <a:ea typeface="Plus Jakarta Sans"/>
                <a:cs typeface="Plus Jakarta Sans"/>
                <a:sym typeface="Plus Jakarta Sans"/>
              </a:rPr>
              <a:t>Transformation &amp; Consideration</a:t>
            </a:r>
            <a:endParaRPr b="1" sz="4800">
              <a:solidFill>
                <a:schemeClr val="lt1"/>
              </a:solidFill>
              <a:latin typeface="Plus Jakarta Sans"/>
              <a:ea typeface="Plus Jakarta Sans"/>
              <a:cs typeface="Plus Jakarta Sans"/>
              <a:sym typeface="Plus Jakarta Sans"/>
            </a:endParaRPr>
          </a:p>
        </p:txBody>
      </p:sp>
      <p:pic>
        <p:nvPicPr>
          <p:cNvPr id="254" name="Google Shape;254;g27348ee98e6_0_52"/>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58" name="Shape 258"/>
        <p:cNvGrpSpPr/>
        <p:nvPr/>
      </p:nvGrpSpPr>
      <p:grpSpPr>
        <a:xfrm>
          <a:off x="0" y="0"/>
          <a:ext cx="0" cy="0"/>
          <a:chOff x="0" y="0"/>
          <a:chExt cx="0" cy="0"/>
        </a:xfrm>
      </p:grpSpPr>
      <p:pic>
        <p:nvPicPr>
          <p:cNvPr id="259" name="Google Shape;259;g27348ee98e6_0_60"/>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60" name="Google Shape;260;g27348ee98e6_0_60"/>
          <p:cNvSpPr txBox="1"/>
          <p:nvPr/>
        </p:nvSpPr>
        <p:spPr>
          <a:xfrm>
            <a:off x="229675" y="249225"/>
            <a:ext cx="1732500" cy="413700"/>
          </a:xfrm>
          <a:prstGeom prst="rect">
            <a:avLst/>
          </a:prstGeom>
          <a:noFill/>
          <a:ln>
            <a:noFill/>
          </a:ln>
        </p:spPr>
        <p:txBody>
          <a:bodyPr anchorCtr="0" anchor="t" bIns="91450" lIns="91450" spcFirstLastPara="1" rIns="91450" wrap="square" tIns="91450">
            <a:noAutofit/>
          </a:bodyPr>
          <a:lstStyle/>
          <a:p>
            <a:pPr indent="0" lvl="0" marL="0" marR="0" rtl="0" algn="l">
              <a:lnSpc>
                <a:spcPct val="100000"/>
              </a:lnSpc>
              <a:spcBef>
                <a:spcPts val="0"/>
              </a:spcBef>
              <a:spcAft>
                <a:spcPts val="0"/>
              </a:spcAft>
              <a:buClr>
                <a:srgbClr val="000000"/>
              </a:buClr>
              <a:buSzPts val="3000"/>
              <a:buFont typeface="Arial"/>
              <a:buNone/>
            </a:pPr>
            <a:r>
              <a:rPr b="1" lang="en-US" sz="2000">
                <a:solidFill>
                  <a:schemeClr val="dk1"/>
                </a:solidFill>
              </a:rPr>
              <a:t>Data sources</a:t>
            </a:r>
            <a:endParaRPr sz="2000">
              <a:solidFill>
                <a:srgbClr val="262626"/>
              </a:solidFill>
              <a:latin typeface="Plus Jakarta Sans"/>
              <a:ea typeface="Plus Jakarta Sans"/>
              <a:cs typeface="Plus Jakarta Sans"/>
              <a:sym typeface="Plus Jakarta Sans"/>
            </a:endParaRPr>
          </a:p>
        </p:txBody>
      </p:sp>
      <p:pic>
        <p:nvPicPr>
          <p:cNvPr id="261" name="Google Shape;261;g27348ee98e6_0_60" title="1_NIHwLOeU3UBxajQc-M3vug.png"/>
          <p:cNvPicPr preferRelativeResize="0"/>
          <p:nvPr/>
        </p:nvPicPr>
        <p:blipFill rotWithShape="1">
          <a:blip r:embed="rId4">
            <a:alphaModFix/>
          </a:blip>
          <a:srcRect b="0" l="74812" r="2522" t="38214"/>
          <a:stretch/>
        </p:blipFill>
        <p:spPr>
          <a:xfrm>
            <a:off x="3263875" y="1523075"/>
            <a:ext cx="601390" cy="702424"/>
          </a:xfrm>
          <a:prstGeom prst="rect">
            <a:avLst/>
          </a:prstGeom>
          <a:noFill/>
          <a:ln>
            <a:noFill/>
          </a:ln>
        </p:spPr>
      </p:pic>
      <p:pic>
        <p:nvPicPr>
          <p:cNvPr id="262" name="Google Shape;262;g27348ee98e6_0_60" title="1_NIHwLOeU3UBxajQc-M3vug.png"/>
          <p:cNvPicPr preferRelativeResize="0"/>
          <p:nvPr/>
        </p:nvPicPr>
        <p:blipFill rotWithShape="1">
          <a:blip r:embed="rId4">
            <a:alphaModFix/>
          </a:blip>
          <a:srcRect b="7584" l="40034" r="39053" t="41068"/>
          <a:stretch/>
        </p:blipFill>
        <p:spPr>
          <a:xfrm>
            <a:off x="318725" y="1543650"/>
            <a:ext cx="667675" cy="702416"/>
          </a:xfrm>
          <a:prstGeom prst="rect">
            <a:avLst/>
          </a:prstGeom>
          <a:noFill/>
          <a:ln>
            <a:noFill/>
          </a:ln>
        </p:spPr>
      </p:pic>
      <p:pic>
        <p:nvPicPr>
          <p:cNvPr id="263" name="Google Shape;263;g27348ee98e6_0_60" title="raf,360x360,075,t,fafafa_ca443f4786.jpg"/>
          <p:cNvPicPr preferRelativeResize="0"/>
          <p:nvPr/>
        </p:nvPicPr>
        <p:blipFill rotWithShape="1">
          <a:blip r:embed="rId5">
            <a:alphaModFix/>
          </a:blip>
          <a:srcRect b="34705" l="0" r="47780" t="37509"/>
          <a:stretch/>
        </p:blipFill>
        <p:spPr>
          <a:xfrm>
            <a:off x="4815250" y="1579725"/>
            <a:ext cx="1184600" cy="630275"/>
          </a:xfrm>
          <a:prstGeom prst="rect">
            <a:avLst/>
          </a:prstGeom>
          <a:noFill/>
          <a:ln>
            <a:noFill/>
          </a:ln>
        </p:spPr>
      </p:pic>
      <p:pic>
        <p:nvPicPr>
          <p:cNvPr id="264" name="Google Shape;264;g27348ee98e6_0_60" title="streamlit-logo-png_seeklogo-441815.png"/>
          <p:cNvPicPr preferRelativeResize="0"/>
          <p:nvPr/>
        </p:nvPicPr>
        <p:blipFill>
          <a:blip r:embed="rId6">
            <a:alphaModFix/>
          </a:blip>
          <a:stretch>
            <a:fillRect/>
          </a:stretch>
        </p:blipFill>
        <p:spPr>
          <a:xfrm>
            <a:off x="6490501" y="1448763"/>
            <a:ext cx="892220" cy="892200"/>
          </a:xfrm>
          <a:prstGeom prst="rect">
            <a:avLst/>
          </a:prstGeom>
          <a:noFill/>
          <a:ln>
            <a:noFill/>
          </a:ln>
        </p:spPr>
      </p:pic>
      <p:sp>
        <p:nvSpPr>
          <p:cNvPr id="265" name="Google Shape;265;g27348ee98e6_0_60"/>
          <p:cNvSpPr txBox="1"/>
          <p:nvPr/>
        </p:nvSpPr>
        <p:spPr>
          <a:xfrm>
            <a:off x="254038" y="2365688"/>
            <a:ext cx="8639100" cy="413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Penjelasan Setiap Langkah</a:t>
            </a:r>
            <a:endParaRPr b="1" sz="11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US" sz="1100">
                <a:solidFill>
                  <a:schemeClr val="dk1"/>
                </a:solidFill>
              </a:rPr>
              <a:t>Sumber Data (File CSV): </a:t>
            </a:r>
            <a:r>
              <a:rPr lang="en-US" sz="1100">
                <a:solidFill>
                  <a:schemeClr val="dk1"/>
                </a:solidFill>
              </a:rPr>
              <a:t>Proses dimulai dengan sebuah file </a:t>
            </a:r>
            <a:r>
              <a:rPr b="1" lang="en-US" sz="1100">
                <a:solidFill>
                  <a:schemeClr val="dk1"/>
                </a:solidFill>
              </a:rPr>
              <a:t>CSV</a:t>
            </a:r>
            <a:r>
              <a:rPr lang="en-US" sz="1100">
                <a:solidFill>
                  <a:schemeClr val="dk1"/>
                </a:solidFill>
              </a:rPr>
              <a:t> yang bersih dan terstruktur. File ini berisi data kualitas udara historis untuk studi kasus awal (Kota Bandung).</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Ekstraksi Data (Python Script) :Apache Airflow</a:t>
            </a:r>
            <a:r>
              <a:rPr lang="en-US" sz="1100">
                <a:solidFill>
                  <a:schemeClr val="dk1"/>
                </a:solidFill>
              </a:rPr>
              <a:t> secara terjadwal memicu sebuah </a:t>
            </a:r>
            <a:r>
              <a:rPr b="1" lang="en-US" sz="1100">
                <a:solidFill>
                  <a:schemeClr val="dk1"/>
                </a:solidFill>
              </a:rPr>
              <a:t>skrip Python</a:t>
            </a:r>
            <a:r>
              <a:rPr lang="en-US" sz="1100">
                <a:solidFill>
                  <a:schemeClr val="dk1"/>
                </a:solidFill>
              </a:rPr>
              <a:t>. Tugas skrip ini adalah membaca seluruh data dari file CSV tersebut.</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Staging Area (PostgreSQL): </a:t>
            </a:r>
            <a:r>
              <a:rPr lang="en-US" sz="1100">
                <a:solidFill>
                  <a:schemeClr val="dk1"/>
                </a:solidFill>
              </a:rPr>
              <a:t>Data yang telah dibaca oleh Python kemudian dimuat ke dalam sebuah tabel sementara (</a:t>
            </a:r>
            <a:r>
              <a:rPr i="1" lang="en-US" sz="1100">
                <a:solidFill>
                  <a:schemeClr val="dk1"/>
                </a:solidFill>
              </a:rPr>
              <a:t>staging table</a:t>
            </a:r>
            <a:r>
              <a:rPr lang="en-US" sz="1100">
                <a:solidFill>
                  <a:schemeClr val="dk1"/>
                </a:solidFill>
              </a:rPr>
              <a:t>) di dalam database </a:t>
            </a:r>
            <a:r>
              <a:rPr b="1" lang="en-US" sz="1100">
                <a:solidFill>
                  <a:schemeClr val="dk1"/>
                </a:solidFill>
              </a:rPr>
              <a:t>PostgreSQL</a:t>
            </a:r>
            <a:r>
              <a:rPr lang="en-US" sz="1100">
                <a:solidFill>
                  <a:schemeClr val="dk1"/>
                </a:solidFill>
              </a:rPr>
              <a:t>. Tabel ini berfungsi sebagai titik awal untuk proses transformasi.</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Transformasi Data (Apache Spark): Airflow</a:t>
            </a:r>
            <a:r>
              <a:rPr lang="en-US" sz="1100">
                <a:solidFill>
                  <a:schemeClr val="dk1"/>
                </a:solidFill>
              </a:rPr>
              <a:t> kemudian memicu </a:t>
            </a:r>
            <a:r>
              <a:rPr i="1" lang="en-US" sz="1100">
                <a:solidFill>
                  <a:schemeClr val="dk1"/>
                </a:solidFill>
              </a:rPr>
              <a:t>job</a:t>
            </a:r>
            <a:r>
              <a:rPr lang="en-US" sz="1100">
                <a:solidFill>
                  <a:schemeClr val="dk1"/>
                </a:solidFill>
              </a:rPr>
              <a:t> </a:t>
            </a:r>
            <a:r>
              <a:rPr b="1" lang="en-US" sz="1100">
                <a:solidFill>
                  <a:schemeClr val="dk1"/>
                </a:solidFill>
              </a:rPr>
              <a:t>Apache Spark</a:t>
            </a:r>
            <a:r>
              <a:rPr lang="en-US" sz="1100">
                <a:solidFill>
                  <a:schemeClr val="dk1"/>
                </a:solidFill>
              </a:rPr>
              <a:t>. Spark akan membaca data dari </a:t>
            </a:r>
            <a:r>
              <a:rPr i="1" lang="en-US" sz="1100">
                <a:solidFill>
                  <a:schemeClr val="dk1"/>
                </a:solidFill>
              </a:rPr>
              <a:t>staging table</a:t>
            </a:r>
            <a:r>
              <a:rPr lang="en-US" sz="1100">
                <a:solidFill>
                  <a:schemeClr val="dk1"/>
                </a:solidFill>
              </a:rPr>
              <a:t>, melakukan proses validasi tipe data, pembersihan, dan kalkulasi statistik (seperti rata-rata atau maksimum).</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Data Warehouse (PostgreSQL): </a:t>
            </a:r>
            <a:r>
              <a:rPr lang="en-US" sz="1100">
                <a:solidFill>
                  <a:schemeClr val="dk1"/>
                </a:solidFill>
              </a:rPr>
              <a:t>Hasil dari proses Spark, yang merupakan data matang dan siap analisis, kemudian disimpan ke dalam tabel akhir (</a:t>
            </a:r>
            <a:r>
              <a:rPr i="1" lang="en-US" sz="1100">
                <a:solidFill>
                  <a:schemeClr val="dk1"/>
                </a:solidFill>
              </a:rPr>
              <a:t>warehouse table</a:t>
            </a:r>
            <a:r>
              <a:rPr lang="en-US" sz="1100">
                <a:solidFill>
                  <a:schemeClr val="dk1"/>
                </a:solidFill>
              </a:rPr>
              <a:t>) di </a:t>
            </a:r>
            <a:r>
              <a:rPr b="1" lang="en-US" sz="1100">
                <a:solidFill>
                  <a:schemeClr val="dk1"/>
                </a:solidFill>
              </a:rPr>
              <a:t>PostgreSQL</a:t>
            </a:r>
            <a:r>
              <a:rPr lang="en-US" sz="1100">
                <a:solidFill>
                  <a:schemeClr val="dk1"/>
                </a:solidFill>
              </a:rPr>
              <a:t>. Tabel ini dioptimalkan untuk kueri analitik, misalnya dengan teknik partisi.</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Visualisasi &amp; Aksi (Streamlit): </a:t>
            </a:r>
            <a:r>
              <a:rPr lang="en-US" sz="1100">
                <a:solidFill>
                  <a:schemeClr val="dk1"/>
                </a:solidFill>
              </a:rPr>
              <a:t>Terakhir, aplikasi </a:t>
            </a:r>
            <a:r>
              <a:rPr b="1" lang="en-US" sz="1100">
                <a:solidFill>
                  <a:schemeClr val="dk1"/>
                </a:solidFill>
              </a:rPr>
              <a:t>Streamlit</a:t>
            </a:r>
            <a:r>
              <a:rPr lang="en-US" sz="1100">
                <a:solidFill>
                  <a:schemeClr val="dk1"/>
                </a:solidFill>
              </a:rPr>
              <a:t> akan terhubung ke tabel </a:t>
            </a:r>
            <a:r>
              <a:rPr i="1" lang="en-US" sz="1100">
                <a:solidFill>
                  <a:schemeClr val="dk1"/>
                </a:solidFill>
              </a:rPr>
              <a:t>Data Warehouse</a:t>
            </a:r>
            <a:r>
              <a:rPr lang="en-US" sz="1100">
                <a:solidFill>
                  <a:schemeClr val="dk1"/>
                </a:solidFill>
              </a:rPr>
              <a:t> untuk mengambil data matang dan menampilkannya sebagai </a:t>
            </a:r>
            <a:r>
              <a:rPr i="1" lang="en-US" sz="1100">
                <a:solidFill>
                  <a:schemeClr val="dk1"/>
                </a:solidFill>
              </a:rPr>
              <a:t>dashboard</a:t>
            </a:r>
            <a:r>
              <a:rPr lang="en-US" sz="1100">
                <a:solidFill>
                  <a:schemeClr val="dk1"/>
                </a:solidFill>
              </a:rPr>
              <a:t> interaktif yang berisi grafik, tabel, dan peta kepada pengguna.</a:t>
            </a:r>
            <a:endParaRPr sz="1100">
              <a:solidFill>
                <a:schemeClr val="dk1"/>
              </a:solidFill>
            </a:endParaRPr>
          </a:p>
          <a:p>
            <a:pPr indent="0" lvl="0" marL="0" marR="0" rtl="0" algn="l">
              <a:lnSpc>
                <a:spcPct val="100000"/>
              </a:lnSpc>
              <a:spcBef>
                <a:spcPts val="1200"/>
              </a:spcBef>
              <a:spcAft>
                <a:spcPts val="0"/>
              </a:spcAft>
              <a:buClr>
                <a:srgbClr val="000000"/>
              </a:buClr>
              <a:buSzPts val="3000"/>
              <a:buFont typeface="Arial"/>
              <a:buNone/>
            </a:pPr>
            <a:r>
              <a:t/>
            </a:r>
            <a:endParaRPr b="1" sz="1100">
              <a:solidFill>
                <a:schemeClr val="dk1"/>
              </a:solidFill>
            </a:endParaRPr>
          </a:p>
        </p:txBody>
      </p:sp>
      <p:sp>
        <p:nvSpPr>
          <p:cNvPr id="266" name="Google Shape;266;g27348ee98e6_0_60"/>
          <p:cNvSpPr/>
          <p:nvPr/>
        </p:nvSpPr>
        <p:spPr>
          <a:xfrm rot="5396928">
            <a:off x="349294" y="1094562"/>
            <a:ext cx="335700" cy="248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7" name="Google Shape;267;g27348ee98e6_0_60"/>
          <p:cNvSpPr/>
          <p:nvPr/>
        </p:nvSpPr>
        <p:spPr>
          <a:xfrm rot="-4142">
            <a:off x="1167174" y="1799604"/>
            <a:ext cx="249000" cy="19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8" name="Google Shape;268;g27348ee98e6_0_60"/>
          <p:cNvSpPr/>
          <p:nvPr/>
        </p:nvSpPr>
        <p:spPr>
          <a:xfrm rot="-4142">
            <a:off x="2703974" y="1799604"/>
            <a:ext cx="249000" cy="19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9" name="Google Shape;269;g27348ee98e6_0_60"/>
          <p:cNvSpPr/>
          <p:nvPr/>
        </p:nvSpPr>
        <p:spPr>
          <a:xfrm rot="-4142">
            <a:off x="4215774" y="1799604"/>
            <a:ext cx="249000" cy="19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70" name="Google Shape;270;g27348ee98e6_0_60"/>
          <p:cNvSpPr/>
          <p:nvPr/>
        </p:nvSpPr>
        <p:spPr>
          <a:xfrm rot="-4142">
            <a:off x="6120686" y="1779042"/>
            <a:ext cx="249000" cy="19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pic>
        <p:nvPicPr>
          <p:cNvPr id="271" name="Google Shape;271;g27348ee98e6_0_60" title="pin_large.png"/>
          <p:cNvPicPr preferRelativeResize="0"/>
          <p:nvPr/>
        </p:nvPicPr>
        <p:blipFill>
          <a:blip r:embed="rId7">
            <a:alphaModFix/>
          </a:blip>
          <a:stretch>
            <a:fillRect/>
          </a:stretch>
        </p:blipFill>
        <p:spPr>
          <a:xfrm>
            <a:off x="1511350" y="1540450"/>
            <a:ext cx="667676" cy="6676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75" name="Shape 275"/>
        <p:cNvGrpSpPr/>
        <p:nvPr/>
      </p:nvGrpSpPr>
      <p:grpSpPr>
        <a:xfrm>
          <a:off x="0" y="0"/>
          <a:ext cx="0" cy="0"/>
          <a:chOff x="0" y="0"/>
          <a:chExt cx="0" cy="0"/>
        </a:xfrm>
      </p:grpSpPr>
      <p:sp>
        <p:nvSpPr>
          <p:cNvPr id="276" name="Google Shape;276;g27348ee98e6_0_67"/>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77" name="Google Shape;277;g27348ee98e6_0_67"/>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78" name="Google Shape;278;g27348ee98e6_0_67"/>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79" name="Google Shape;279;g27348ee98e6_0_67"/>
          <p:cNvSpPr txBox="1"/>
          <p:nvPr>
            <p:ph type="ctrTitle"/>
          </p:nvPr>
        </p:nvSpPr>
        <p:spPr>
          <a:xfrm>
            <a:off x="3911700" y="1837475"/>
            <a:ext cx="5203800" cy="1491600"/>
          </a:xfrm>
          <a:prstGeom prst="rect">
            <a:avLst/>
          </a:prstGeom>
          <a:noFill/>
          <a:ln>
            <a:noFill/>
          </a:ln>
        </p:spPr>
        <p:txBody>
          <a:bodyPr anchorCtr="0" anchor="ctr" bIns="45700" lIns="91425" spcFirstLastPara="1" rIns="91425" wrap="square" tIns="45700">
            <a:noAutofit/>
          </a:bodyPr>
          <a:lstStyle/>
          <a:p>
            <a:pPr indent="0" lvl="0" marL="0" rtl="0" algn="l">
              <a:lnSpc>
                <a:spcPct val="85000"/>
              </a:lnSpc>
              <a:spcBef>
                <a:spcPts val="0"/>
              </a:spcBef>
              <a:spcAft>
                <a:spcPts val="0"/>
              </a:spcAft>
              <a:buSzPts val="1100"/>
              <a:buNone/>
            </a:pPr>
            <a:r>
              <a:rPr b="1" lang="en-US" sz="4020">
                <a:solidFill>
                  <a:schemeClr val="lt1"/>
                </a:solidFill>
                <a:latin typeface="Plus Jakarta Sans"/>
                <a:ea typeface="Plus Jakarta Sans"/>
                <a:cs typeface="Plus Jakarta Sans"/>
                <a:sym typeface="Plus Jakarta Sans"/>
              </a:rPr>
              <a:t>Data Modeling  (Business)</a:t>
            </a:r>
            <a:endParaRPr b="1" sz="4020">
              <a:solidFill>
                <a:schemeClr val="lt1"/>
              </a:solidFill>
              <a:latin typeface="Plus Jakarta Sans"/>
              <a:ea typeface="Plus Jakarta Sans"/>
              <a:cs typeface="Plus Jakarta Sans"/>
              <a:sym typeface="Plus Jakarta Sans"/>
            </a:endParaRPr>
          </a:p>
        </p:txBody>
      </p:sp>
      <p:pic>
        <p:nvPicPr>
          <p:cNvPr id="280" name="Google Shape;280;g27348ee98e6_0_67"/>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84" name="Shape 284"/>
        <p:cNvGrpSpPr/>
        <p:nvPr/>
      </p:nvGrpSpPr>
      <p:grpSpPr>
        <a:xfrm>
          <a:off x="0" y="0"/>
          <a:ext cx="0" cy="0"/>
          <a:chOff x="0" y="0"/>
          <a:chExt cx="0" cy="0"/>
        </a:xfrm>
      </p:grpSpPr>
      <p:pic>
        <p:nvPicPr>
          <p:cNvPr id="285" name="Google Shape;285;g27348ee98e6_0_75"/>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86" name="Google Shape;286;g27348ee98e6_0_75"/>
          <p:cNvSpPr txBox="1"/>
          <p:nvPr/>
        </p:nvSpPr>
        <p:spPr>
          <a:xfrm>
            <a:off x="112538" y="276050"/>
            <a:ext cx="8539500" cy="1862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Desain Tabel</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Tabel Staging (</a:t>
            </a:r>
            <a:r>
              <a:rPr b="1" lang="en-US" sz="1100">
                <a:solidFill>
                  <a:srgbClr val="188038"/>
                </a:solidFill>
                <a:latin typeface="Roboto Mono"/>
                <a:ea typeface="Roboto Mono"/>
                <a:cs typeface="Roboto Mono"/>
                <a:sym typeface="Roboto Mono"/>
              </a:rPr>
              <a:t>raw_air_quality</a:t>
            </a:r>
            <a:r>
              <a:rPr b="1" lang="en-US" sz="1100">
                <a:solidFill>
                  <a:schemeClr val="dk1"/>
                </a:solidFill>
              </a:rPr>
              <a:t>), Fungsi:</a:t>
            </a:r>
            <a:r>
              <a:rPr lang="en-US" sz="1100">
                <a:solidFill>
                  <a:schemeClr val="dk1"/>
                </a:solidFill>
              </a:rPr>
              <a:t> Menampung data mentah langsung dari file CSV.</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a:t>
            </a:r>
            <a:r>
              <a:rPr lang="en-US" sz="1100">
                <a:solidFill>
                  <a:schemeClr val="dk1"/>
                </a:solidFill>
              </a:rPr>
              <a:t> </a:t>
            </a:r>
            <a:r>
              <a:rPr lang="en-US" sz="1100">
                <a:solidFill>
                  <a:srgbClr val="188038"/>
                </a:solidFill>
                <a:latin typeface="Roboto Mono"/>
                <a:ea typeface="Roboto Mono"/>
                <a:cs typeface="Roboto Mono"/>
                <a:sym typeface="Roboto Mono"/>
              </a:rPr>
              <a:t>Proses Transformasi (Spark)</a:t>
            </a:r>
            <a:r>
              <a:rPr lang="en-US" sz="1100">
                <a:solidFill>
                  <a:schemeClr val="dk1"/>
                </a:solidFill>
              </a:rPr>
              <a:t> </a:t>
            </a:r>
            <a:r>
              <a:rPr b="1" lang="en-US" sz="1100">
                <a:solidFill>
                  <a:schemeClr val="dk1"/>
                </a:solidFill>
              </a:rPr>
              <a:t>↓</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Tabel Analitik (</a:t>
            </a:r>
            <a:r>
              <a:rPr b="1" lang="en-US" sz="1100">
                <a:solidFill>
                  <a:srgbClr val="188038"/>
                </a:solidFill>
                <a:latin typeface="Roboto Mono"/>
                <a:ea typeface="Roboto Mono"/>
                <a:cs typeface="Roboto Mono"/>
                <a:sym typeface="Roboto Mono"/>
              </a:rPr>
              <a:t>fact_yearly_air_quality</a:t>
            </a:r>
            <a:r>
              <a:rPr b="1" lang="en-US" sz="1100">
                <a:solidFill>
                  <a:schemeClr val="dk1"/>
                </a:solidFill>
              </a:rPr>
              <a:t>), Fungsi:</a:t>
            </a:r>
            <a:r>
              <a:rPr lang="en-US" sz="1100">
                <a:solidFill>
                  <a:schemeClr val="dk1"/>
                </a:solidFill>
              </a:rPr>
              <a:t> Menyimpan data matang yang sudah bersih, terstruktur, dan siap untuk divisualisasikan oleh </a:t>
            </a:r>
            <a:r>
              <a:rPr i="1" lang="en-US" sz="1100">
                <a:solidFill>
                  <a:schemeClr val="dk1"/>
                </a:solidFill>
              </a:rPr>
              <a:t>dashboard</a:t>
            </a:r>
            <a:r>
              <a:rPr lang="en-US" sz="1100">
                <a:solidFill>
                  <a:schemeClr val="dk1"/>
                </a:solidFill>
              </a:rPr>
              <a: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Rekomendasi Efisiensi Utama: Partisi</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Teknik:</a:t>
            </a:r>
            <a:r>
              <a:rPr lang="en-US" sz="1100">
                <a:solidFill>
                  <a:schemeClr val="dk1"/>
                </a:solidFill>
              </a:rPr>
              <a:t> Melakukan </a:t>
            </a:r>
            <a:r>
              <a:rPr b="1" lang="en-US" sz="1100">
                <a:solidFill>
                  <a:schemeClr val="dk1"/>
                </a:solidFill>
              </a:rPr>
              <a:t>Partisi (Partitioning)</a:t>
            </a:r>
            <a:r>
              <a:rPr lang="en-US" sz="1100">
                <a:solidFill>
                  <a:schemeClr val="dk1"/>
                </a:solidFill>
              </a:rPr>
              <a:t> pada tabel analitik berdasarkan kolom </a:t>
            </a:r>
            <a:r>
              <a:rPr b="1" lang="en-US" sz="1100">
                <a:solidFill>
                  <a:srgbClr val="188038"/>
                </a:solidFill>
                <a:latin typeface="Roboto Mono"/>
                <a:ea typeface="Roboto Mono"/>
                <a:cs typeface="Roboto Mono"/>
                <a:sym typeface="Roboto Mono"/>
              </a:rPr>
              <a:t>Tahun</a:t>
            </a:r>
            <a:r>
              <a:rPr lang="en-US" sz="1100">
                <a:solidFill>
                  <a:schemeClr val="dk1"/>
                </a:solidFill>
              </a:rPr>
              <a: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Cara Kerja:</a:t>
            </a:r>
            <a:r>
              <a:rPr lang="en-US" sz="1100">
                <a:solidFill>
                  <a:schemeClr val="dk1"/>
                </a:solidFill>
              </a:rPr>
              <a:t> Memecah satu tabel besar menjadi beberapa "sub-tabel" fisik yang lebih kecil (misalnya, satu sub-tabel untuk setiap tahun).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Manfaat Utama: </a:t>
            </a:r>
            <a:r>
              <a:rPr lang="en-US" sz="1100">
                <a:solidFill>
                  <a:schemeClr val="dk1"/>
                </a:solidFill>
              </a:rPr>
              <a:t>🚀 </a:t>
            </a:r>
            <a:r>
              <a:rPr b="1" lang="en-US" sz="1100">
                <a:solidFill>
                  <a:schemeClr val="dk1"/>
                </a:solidFill>
              </a:rPr>
              <a:t>Kueri Jauh Lebih Cepat:</a:t>
            </a:r>
            <a:r>
              <a:rPr lang="en-US" sz="1100">
                <a:solidFill>
                  <a:schemeClr val="dk1"/>
                </a:solidFill>
              </a:rPr>
              <a:t> Saat dashboard meminta data tahun 2024, database hanya memindai sub-tabel 2024, bukan seluruh da</a:t>
            </a:r>
            <a:r>
              <a:rPr lang="en-US" sz="1100">
                <a:solidFill>
                  <a:schemeClr val="dk1"/>
                </a:solidFill>
              </a:rPr>
              <a:t>ta.</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 </a:t>
            </a:r>
            <a:r>
              <a:rPr b="1" lang="en-US" sz="1100">
                <a:solidFill>
                  <a:schemeClr val="dk1"/>
                </a:solidFill>
              </a:rPr>
              <a:t>Manajemen Data Mudah:</a:t>
            </a:r>
            <a:r>
              <a:rPr lang="en-US" sz="1100">
                <a:solidFill>
                  <a:schemeClr val="dk1"/>
                </a:solidFill>
              </a:rPr>
              <a:t> Menghapus atau mengarsipkan data lama (per tahun) menjadi sangat efisien.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 Pertimbangan Lain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Clustering:</a:t>
            </a:r>
            <a:r>
              <a:rPr lang="en-US" sz="1100">
                <a:solidFill>
                  <a:schemeClr val="dk1"/>
                </a:solidFill>
              </a:rPr>
              <a:t> Dapat dipertimbangkan sebagai optimasi tambahan di masa depan jika data sudah sangat besar dan ada kebutuhan analisis spesifik per kolom lain (misalnya, per </a:t>
            </a:r>
            <a:r>
              <a:rPr lang="en-US" sz="1100">
                <a:solidFill>
                  <a:srgbClr val="188038"/>
                </a:solidFill>
                <a:latin typeface="Roboto Mono"/>
                <a:ea typeface="Roboto Mono"/>
                <a:cs typeface="Roboto Mono"/>
                <a:sym typeface="Roboto Mono"/>
              </a:rPr>
              <a:t>kota</a:t>
            </a:r>
            <a:r>
              <a:rPr lang="en-US" sz="1100">
                <a:solidFill>
                  <a:schemeClr val="dk1"/>
                </a:solidFill>
              </a:rPr>
              <a:t>).</a:t>
            </a:r>
            <a:endParaRPr sz="1100">
              <a:solidFill>
                <a:schemeClr val="dk1"/>
              </a:solidFill>
            </a:endParaRPr>
          </a:p>
          <a:p>
            <a:pPr indent="0" lvl="0" marL="0" marR="0" rtl="0" algn="l">
              <a:lnSpc>
                <a:spcPct val="100000"/>
              </a:lnSpc>
              <a:spcBef>
                <a:spcPts val="1200"/>
              </a:spcBef>
              <a:spcAft>
                <a:spcPts val="0"/>
              </a:spcAft>
              <a:buClr>
                <a:schemeClr val="dk1"/>
              </a:buClr>
              <a:buSzPts val="1100"/>
              <a:buFont typeface="Arial"/>
              <a:buNone/>
            </a:pPr>
            <a:r>
              <a:t/>
            </a:r>
            <a:endParaRPr b="1" sz="10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90" name="Shape 290"/>
        <p:cNvGrpSpPr/>
        <p:nvPr/>
      </p:nvGrpSpPr>
      <p:grpSpPr>
        <a:xfrm>
          <a:off x="0" y="0"/>
          <a:ext cx="0" cy="0"/>
          <a:chOff x="0" y="0"/>
          <a:chExt cx="0" cy="0"/>
        </a:xfrm>
      </p:grpSpPr>
      <p:sp>
        <p:nvSpPr>
          <p:cNvPr id="291" name="Google Shape;291;g2f97382f64a_0_13"/>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92" name="Google Shape;292;g2f97382f64a_0_13"/>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93" name="Google Shape;293;g2f97382f64a_0_13"/>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94" name="Google Shape;294;g2f97382f64a_0_13"/>
          <p:cNvSpPr txBox="1"/>
          <p:nvPr>
            <p:ph type="ctrTitle"/>
          </p:nvPr>
        </p:nvSpPr>
        <p:spPr>
          <a:xfrm>
            <a:off x="3911700" y="1837475"/>
            <a:ext cx="5203800" cy="1491600"/>
          </a:xfrm>
          <a:prstGeom prst="rect">
            <a:avLst/>
          </a:prstGeom>
          <a:noFill/>
          <a:ln>
            <a:noFill/>
          </a:ln>
        </p:spPr>
        <p:txBody>
          <a:bodyPr anchorCtr="0" anchor="ctr" bIns="45700" lIns="91425" spcFirstLastPara="1" rIns="91425" wrap="square" tIns="45700">
            <a:noAutofit/>
          </a:bodyPr>
          <a:lstStyle/>
          <a:p>
            <a:pPr indent="0" lvl="0" marL="0" rtl="0" algn="l">
              <a:lnSpc>
                <a:spcPct val="85000"/>
              </a:lnSpc>
              <a:spcBef>
                <a:spcPts val="0"/>
              </a:spcBef>
              <a:spcAft>
                <a:spcPts val="0"/>
              </a:spcAft>
              <a:buSzPts val="1100"/>
              <a:buNone/>
            </a:pPr>
            <a:r>
              <a:rPr b="1" lang="en-US" sz="4020">
                <a:solidFill>
                  <a:schemeClr val="lt1"/>
                </a:solidFill>
                <a:latin typeface="Plus Jakarta Sans"/>
                <a:ea typeface="Plus Jakarta Sans"/>
                <a:cs typeface="Plus Jakarta Sans"/>
                <a:sym typeface="Plus Jakarta Sans"/>
              </a:rPr>
              <a:t>Conclusion &amp; Recommendation</a:t>
            </a:r>
            <a:endParaRPr b="1" sz="4020">
              <a:solidFill>
                <a:schemeClr val="lt1"/>
              </a:solidFill>
              <a:latin typeface="Plus Jakarta Sans"/>
              <a:ea typeface="Plus Jakarta Sans"/>
              <a:cs typeface="Plus Jakarta Sans"/>
              <a:sym typeface="Plus Jakarta Sans"/>
            </a:endParaRPr>
          </a:p>
        </p:txBody>
      </p:sp>
      <p:pic>
        <p:nvPicPr>
          <p:cNvPr id="295" name="Google Shape;295;g2f97382f64a_0_13"/>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99" name="Shape 299"/>
        <p:cNvGrpSpPr/>
        <p:nvPr/>
      </p:nvGrpSpPr>
      <p:grpSpPr>
        <a:xfrm>
          <a:off x="0" y="0"/>
          <a:ext cx="0" cy="0"/>
          <a:chOff x="0" y="0"/>
          <a:chExt cx="0" cy="0"/>
        </a:xfrm>
      </p:grpSpPr>
      <p:pic>
        <p:nvPicPr>
          <p:cNvPr id="300" name="Google Shape;300;g2f97382f64a_0_21"/>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301" name="Google Shape;301;g2f97382f64a_0_21"/>
          <p:cNvSpPr txBox="1"/>
          <p:nvPr/>
        </p:nvSpPr>
        <p:spPr>
          <a:xfrm>
            <a:off x="214050" y="419175"/>
            <a:ext cx="8676000" cy="1862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Kesimpulan (Conclusion)</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Platform data yang telah dirancang dan dibangun ini </a:t>
            </a:r>
            <a:r>
              <a:rPr b="1" lang="en-US" sz="1100">
                <a:solidFill>
                  <a:schemeClr val="dk1"/>
                </a:solidFill>
              </a:rPr>
              <a:t>berhasil membuktikan kemampuannya</a:t>
            </a:r>
            <a:r>
              <a:rPr lang="en-US" sz="1100">
                <a:solidFill>
                  <a:schemeClr val="dk1"/>
                </a:solidFill>
              </a:rPr>
              <a:t> dalam mengolah dan menyajikan data kualitas udara secara otomatis. Proyek ini sukses mengimplementasikan alur kerja </a:t>
            </a:r>
            <a:r>
              <a:rPr i="1" lang="en-US" sz="1100">
                <a:solidFill>
                  <a:schemeClr val="dk1"/>
                </a:solidFill>
              </a:rPr>
              <a:t>end-to-end</a:t>
            </a:r>
            <a:r>
              <a:rPr lang="en-US" sz="1100">
                <a:solidFill>
                  <a:schemeClr val="dk1"/>
                </a:solidFill>
              </a:rPr>
              <a:t>, mulai dari ekstraksi data mentah (dari sumber file CSV), transformasi menggunakan </a:t>
            </a:r>
            <a:r>
              <a:rPr b="1" lang="en-US" sz="1100">
                <a:solidFill>
                  <a:schemeClr val="dk1"/>
                </a:solidFill>
              </a:rPr>
              <a:t>Apache Spark</a:t>
            </a:r>
            <a:r>
              <a:rPr lang="en-US" sz="1100">
                <a:solidFill>
                  <a:schemeClr val="dk1"/>
                </a:solidFill>
              </a:rPr>
              <a:t>, hingga penyajian data matang dalam sebuah </a:t>
            </a:r>
            <a:r>
              <a:rPr i="1" lang="en-US" sz="1100">
                <a:solidFill>
                  <a:schemeClr val="dk1"/>
                </a:solidFill>
              </a:rPr>
              <a:t>dashboard</a:t>
            </a:r>
            <a:r>
              <a:rPr lang="en-US" sz="1100">
                <a:solidFill>
                  <a:schemeClr val="dk1"/>
                </a:solidFill>
              </a:rPr>
              <a:t> interaktif menggunakan </a:t>
            </a:r>
            <a:r>
              <a:rPr b="1" lang="en-US" sz="1100">
                <a:solidFill>
                  <a:schemeClr val="dk1"/>
                </a:solidFill>
              </a:rPr>
              <a:t>Streamlit</a:t>
            </a:r>
            <a:r>
              <a:rPr lang="en-US" sz="1100">
                <a:solidFill>
                  <a:schemeClr val="dk1"/>
                </a:solidFill>
              </a:rPr>
              <a: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Meskipun diimplementasikan pada skala kecil (studi kasus Kota Bandung), arsitektur yang menggunakan </a:t>
            </a:r>
            <a:r>
              <a:rPr b="1" lang="en-US" sz="1100">
                <a:solidFill>
                  <a:schemeClr val="dk1"/>
                </a:solidFill>
              </a:rPr>
              <a:t>Airflow, PostgreSQL, dan Spark</a:t>
            </a:r>
            <a:r>
              <a:rPr lang="en-US" sz="1100">
                <a:solidFill>
                  <a:schemeClr val="dk1"/>
                </a:solidFill>
              </a:rPr>
              <a:t> ini telah menunjukkan bahwa fondasinya </a:t>
            </a:r>
            <a:r>
              <a:rPr b="1" lang="en-US" sz="1100">
                <a:solidFill>
                  <a:schemeClr val="dk1"/>
                </a:solidFill>
              </a:rPr>
              <a:t>solid, andal, dan siap untuk dikembangkan</a:t>
            </a:r>
            <a:r>
              <a:rPr lang="en-US" sz="1100">
                <a:solidFill>
                  <a:schemeClr val="dk1"/>
                </a:solidFill>
              </a:rPr>
              <a:t> ke skala yang lebih besar. Dengan demikian, platform ini telah memenuhi tujuan utamanya untuk mengubah data yang sulit diolah menjadi wawasan yang mudah diakses dan dapat ditindaklanjuti.</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Keterbatasan &amp; Rekomendasi (Limitations &amp; Recommendations)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Untuk pengembangan di masa depan, terdapat beberapa keterbatasan pada platform saat ini yang bisa menjadi peluang untuk perbaikan:</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Keterbatasan Sumber Data: </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Kondisi Saat Ini:</a:t>
            </a:r>
            <a:r>
              <a:rPr lang="en-US" sz="1100">
                <a:solidFill>
                  <a:schemeClr val="dk1"/>
                </a:solidFill>
              </a:rPr>
              <a:t> Proses ekstraksi data masih bergantung pada file CSV yang disiapkan secara semi-manual.</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Rekomendasi:</a:t>
            </a:r>
            <a:r>
              <a:rPr lang="en-US" sz="1100">
                <a:solidFill>
                  <a:schemeClr val="dk1"/>
                </a:solidFill>
              </a:rPr>
              <a:t> Mengintegrasikan </a:t>
            </a:r>
            <a:r>
              <a:rPr i="1" lang="en-US" sz="1100">
                <a:solidFill>
                  <a:schemeClr val="dk1"/>
                </a:solidFill>
              </a:rPr>
              <a:t>pipeline</a:t>
            </a:r>
            <a:r>
              <a:rPr lang="en-US" sz="1100">
                <a:solidFill>
                  <a:schemeClr val="dk1"/>
                </a:solidFill>
              </a:rPr>
              <a:t> secara langsung dengan </a:t>
            </a:r>
            <a:r>
              <a:rPr b="1" lang="en-US" sz="1100">
                <a:solidFill>
                  <a:schemeClr val="dk1"/>
                </a:solidFill>
              </a:rPr>
              <a:t>API publik (BMKG)</a:t>
            </a:r>
            <a:r>
              <a:rPr lang="en-US" sz="1100">
                <a:solidFill>
                  <a:schemeClr val="dk1"/>
                </a:solidFill>
              </a:rPr>
              <a:t> dan teknik </a:t>
            </a:r>
            <a:r>
              <a:rPr b="1" i="1" lang="en-US" sz="1100">
                <a:solidFill>
                  <a:schemeClr val="dk1"/>
                </a:solidFill>
              </a:rPr>
              <a:t>web scraping</a:t>
            </a:r>
            <a:r>
              <a:rPr lang="en-US" sz="1100">
                <a:solidFill>
                  <a:schemeClr val="dk1"/>
                </a:solidFill>
              </a:rPr>
              <a:t> untuk mencapai otomatisasi penuh dan memperkaya data.</a:t>
            </a:r>
            <a:endParaRPr sz="1100">
              <a:solidFill>
                <a:schemeClr val="dk1"/>
              </a:solidFill>
            </a:endParaRPr>
          </a:p>
          <a:p>
            <a:pPr indent="0" lvl="0" marL="0" marR="0" rtl="0" algn="l">
              <a:lnSpc>
                <a:spcPct val="100000"/>
              </a:lnSpc>
              <a:spcBef>
                <a:spcPts val="1200"/>
              </a:spcBef>
              <a:spcAft>
                <a:spcPts val="0"/>
              </a:spcAft>
              <a:buClr>
                <a:schemeClr val="dk1"/>
              </a:buClr>
              <a:buSzPts val="1100"/>
              <a:buFont typeface="Arial"/>
              <a:buNone/>
            </a:pPr>
            <a:r>
              <a:t/>
            </a:r>
            <a:endParaRPr b="1" sz="23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48" name="Shape 148"/>
        <p:cNvGrpSpPr/>
        <p:nvPr/>
      </p:nvGrpSpPr>
      <p:grpSpPr>
        <a:xfrm>
          <a:off x="0" y="0"/>
          <a:ext cx="0" cy="0"/>
          <a:chOff x="0" y="0"/>
          <a:chExt cx="0" cy="0"/>
        </a:xfrm>
      </p:grpSpPr>
      <p:pic>
        <p:nvPicPr>
          <p:cNvPr id="149" name="Google Shape;149;g26585e5a41e_0_24"/>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
        <p:nvSpPr>
          <p:cNvPr id="150" name="Google Shape;150;g26585e5a41e_0_24"/>
          <p:cNvSpPr txBox="1"/>
          <p:nvPr/>
        </p:nvSpPr>
        <p:spPr>
          <a:xfrm>
            <a:off x="503685" y="2926431"/>
            <a:ext cx="3000600" cy="446400"/>
          </a:xfrm>
          <a:prstGeom prst="rect">
            <a:avLst/>
          </a:prstGeom>
          <a:noFill/>
          <a:ln>
            <a:noFill/>
          </a:ln>
        </p:spPr>
        <p:txBody>
          <a:bodyPr anchorCtr="0" anchor="t" bIns="91450" lIns="91450" spcFirstLastPara="1" rIns="91450" wrap="square" tIns="91450">
            <a:spAutoFit/>
          </a:bodyPr>
          <a:lstStyle/>
          <a:p>
            <a:pPr indent="0" lvl="0" marL="0" marR="0" rtl="0" algn="l">
              <a:lnSpc>
                <a:spcPct val="135000"/>
              </a:lnSpc>
              <a:spcBef>
                <a:spcPts val="700"/>
              </a:spcBef>
              <a:spcAft>
                <a:spcPts val="0"/>
              </a:spcAft>
              <a:buClr>
                <a:srgbClr val="000000"/>
              </a:buClr>
              <a:buSzPts val="1700"/>
              <a:buFont typeface="Arial"/>
              <a:buNone/>
            </a:pPr>
            <a:r>
              <a:rPr b="1" i="0" lang="en-US" sz="1700" u="none" cap="none" strike="noStrike">
                <a:solidFill>
                  <a:srgbClr val="48A8C4"/>
                </a:solidFill>
                <a:latin typeface="Plus Jakarta Sans"/>
                <a:ea typeface="Plus Jakarta Sans"/>
                <a:cs typeface="Plus Jakarta Sans"/>
                <a:sym typeface="Plus Jakarta Sans"/>
              </a:rPr>
              <a:t>Education</a:t>
            </a:r>
            <a:endParaRPr b="1" i="0" sz="1600" u="none" cap="none" strike="noStrike">
              <a:solidFill>
                <a:srgbClr val="48A8C4"/>
              </a:solidFill>
              <a:latin typeface="Plus Jakarta Sans"/>
              <a:ea typeface="Plus Jakarta Sans"/>
              <a:cs typeface="Plus Jakarta Sans"/>
              <a:sym typeface="Plus Jakarta Sans"/>
            </a:endParaRPr>
          </a:p>
        </p:txBody>
      </p:sp>
      <p:sp>
        <p:nvSpPr>
          <p:cNvPr id="151" name="Google Shape;151;g26585e5a41e_0_24"/>
          <p:cNvSpPr txBox="1"/>
          <p:nvPr/>
        </p:nvSpPr>
        <p:spPr>
          <a:xfrm>
            <a:off x="503673" y="2327500"/>
            <a:ext cx="3327900" cy="577200"/>
          </a:xfrm>
          <a:prstGeom prst="rect">
            <a:avLst/>
          </a:prstGeom>
          <a:noFill/>
          <a:ln>
            <a:noFill/>
          </a:ln>
        </p:spPr>
        <p:txBody>
          <a:bodyPr anchorCtr="0" anchor="t" bIns="91450" lIns="91450" spcFirstLastPara="1" rIns="91450" wrap="square" tIns="91450">
            <a:spAutoFit/>
          </a:bodyPr>
          <a:lstStyle/>
          <a:p>
            <a:pPr indent="0" lvl="0" marL="0" marR="0" rtl="0" algn="l">
              <a:lnSpc>
                <a:spcPct val="85000"/>
              </a:lnSpc>
              <a:spcBef>
                <a:spcPts val="0"/>
              </a:spcBef>
              <a:spcAft>
                <a:spcPts val="0"/>
              </a:spcAft>
              <a:buClr>
                <a:srgbClr val="000000"/>
              </a:buClr>
              <a:buSzPts val="3000"/>
              <a:buFont typeface="Arial"/>
              <a:buNone/>
            </a:pPr>
            <a:r>
              <a:rPr b="1" lang="en-US" sz="3000">
                <a:latin typeface="Plus Jakarta Sans"/>
                <a:ea typeface="Plus Jakarta Sans"/>
                <a:cs typeface="Plus Jakarta Sans"/>
                <a:sym typeface="Plus Jakarta Sans"/>
              </a:rPr>
              <a:t>Rafli Firmansyah</a:t>
            </a:r>
            <a:endParaRPr b="1" i="0" sz="3000" u="none" cap="none" strike="noStrike">
              <a:solidFill>
                <a:srgbClr val="000000"/>
              </a:solidFill>
              <a:latin typeface="Plus Jakarta Sans"/>
              <a:ea typeface="Plus Jakarta Sans"/>
              <a:cs typeface="Plus Jakarta Sans"/>
              <a:sym typeface="Plus Jakarta Sans"/>
            </a:endParaRPr>
          </a:p>
        </p:txBody>
      </p:sp>
      <p:sp>
        <p:nvSpPr>
          <p:cNvPr id="152" name="Google Shape;152;g26585e5a41e_0_24"/>
          <p:cNvSpPr txBox="1"/>
          <p:nvPr/>
        </p:nvSpPr>
        <p:spPr>
          <a:xfrm>
            <a:off x="503678" y="3260025"/>
            <a:ext cx="3078900" cy="648000"/>
          </a:xfrm>
          <a:prstGeom prst="rect">
            <a:avLst/>
          </a:prstGeom>
          <a:noFill/>
          <a:ln>
            <a:noFill/>
          </a:ln>
        </p:spPr>
        <p:txBody>
          <a:bodyPr anchorCtr="0" anchor="t" bIns="91450" lIns="91450" spcFirstLastPara="1" rIns="91450" wrap="square" tIns="91450">
            <a:spAutoFit/>
          </a:bodyPr>
          <a:lstStyle/>
          <a:p>
            <a:pPr indent="0" lvl="0" marL="0" marR="0" rtl="0" algn="l">
              <a:lnSpc>
                <a:spcPct val="115000"/>
              </a:lnSpc>
              <a:spcBef>
                <a:spcPts val="0"/>
              </a:spcBef>
              <a:spcAft>
                <a:spcPts val="0"/>
              </a:spcAft>
              <a:buClr>
                <a:srgbClr val="000000"/>
              </a:buClr>
              <a:buSzPts val="1400"/>
              <a:buFont typeface="Arial"/>
              <a:buNone/>
            </a:pPr>
            <a:r>
              <a:rPr i="1" lang="en-US">
                <a:latin typeface="Plus Jakarta Sans Medium"/>
                <a:ea typeface="Plus Jakarta Sans Medium"/>
                <a:cs typeface="Plus Jakarta Sans Medium"/>
                <a:sym typeface="Plus Jakarta Sans Medium"/>
              </a:rPr>
              <a:t>UIN Sunan Gunung Djati Bandung</a:t>
            </a:r>
            <a:endParaRPr i="1">
              <a:latin typeface="Plus Jakarta Sans Medium"/>
              <a:ea typeface="Plus Jakarta Sans Medium"/>
              <a:cs typeface="Plus Jakarta Sans Medium"/>
              <a:sym typeface="Plus Jakarta Sans Medium"/>
            </a:endParaRPr>
          </a:p>
          <a:p>
            <a:pPr indent="0" lvl="0" marL="0" marR="0" rtl="0" algn="l">
              <a:lnSpc>
                <a:spcPct val="115000"/>
              </a:lnSpc>
              <a:spcBef>
                <a:spcPts val="0"/>
              </a:spcBef>
              <a:spcAft>
                <a:spcPts val="0"/>
              </a:spcAft>
              <a:buClr>
                <a:srgbClr val="000000"/>
              </a:buClr>
              <a:buSzPts val="1400"/>
              <a:buFont typeface="Arial"/>
              <a:buNone/>
            </a:pPr>
            <a:r>
              <a:rPr i="1" lang="en-US">
                <a:latin typeface="Plus Jakarta Sans Medium"/>
                <a:ea typeface="Plus Jakarta Sans Medium"/>
                <a:cs typeface="Plus Jakarta Sans Medium"/>
                <a:sym typeface="Plus Jakarta Sans Medium"/>
              </a:rPr>
              <a:t>(2020-2024)</a:t>
            </a:r>
            <a:endParaRPr i="1">
              <a:latin typeface="Plus Jakarta Sans Medium"/>
              <a:ea typeface="Plus Jakarta Sans Medium"/>
              <a:cs typeface="Plus Jakarta Sans Medium"/>
              <a:sym typeface="Plus Jakarta Sans Medium"/>
            </a:endParaRPr>
          </a:p>
        </p:txBody>
      </p:sp>
      <p:pic>
        <p:nvPicPr>
          <p:cNvPr id="153" name="Google Shape;153;g26585e5a41e_0_24"/>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pic>
        <p:nvPicPr>
          <p:cNvPr id="154" name="Google Shape;154;g26585e5a41e_0_24"/>
          <p:cNvPicPr preferRelativeResize="0"/>
          <p:nvPr/>
        </p:nvPicPr>
        <p:blipFill rotWithShape="1">
          <a:blip r:embed="rId4">
            <a:alphaModFix/>
          </a:blip>
          <a:srcRect b="0" l="0" r="0" t="0"/>
          <a:stretch/>
        </p:blipFill>
        <p:spPr>
          <a:xfrm>
            <a:off x="7630763" y="276049"/>
            <a:ext cx="1184604" cy="360062"/>
          </a:xfrm>
          <a:prstGeom prst="rect">
            <a:avLst/>
          </a:prstGeom>
          <a:noFill/>
          <a:ln>
            <a:noFill/>
          </a:ln>
        </p:spPr>
      </p:pic>
      <p:grpSp>
        <p:nvGrpSpPr>
          <p:cNvPr id="155" name="Google Shape;155;g26585e5a41e_0_24"/>
          <p:cNvGrpSpPr/>
          <p:nvPr/>
        </p:nvGrpSpPr>
        <p:grpSpPr>
          <a:xfrm>
            <a:off x="3504275" y="1266013"/>
            <a:ext cx="5519305" cy="3125413"/>
            <a:chOff x="-1654538" y="1845863"/>
            <a:chExt cx="6849473" cy="3125413"/>
          </a:xfrm>
        </p:grpSpPr>
        <p:sp>
          <p:nvSpPr>
            <p:cNvPr id="156" name="Google Shape;156;g26585e5a41e_0_24"/>
            <p:cNvSpPr txBox="1"/>
            <p:nvPr/>
          </p:nvSpPr>
          <p:spPr>
            <a:xfrm>
              <a:off x="-1654538" y="1845864"/>
              <a:ext cx="6443400" cy="2101200"/>
            </a:xfrm>
            <a:prstGeom prst="rect">
              <a:avLst/>
            </a:prstGeom>
            <a:noFill/>
            <a:ln>
              <a:noFill/>
            </a:ln>
          </p:spPr>
          <p:txBody>
            <a:bodyPr anchorCtr="0" anchor="t" bIns="91450" lIns="91450" spcFirstLastPara="1" rIns="91450" wrap="square" tIns="91450">
              <a:spAutoFit/>
            </a:bodyPr>
            <a:lstStyle/>
            <a:p>
              <a:pPr indent="0" lvl="0" marL="0" rtl="0" algn="l">
                <a:lnSpc>
                  <a:spcPct val="115000"/>
                </a:lnSpc>
                <a:spcBef>
                  <a:spcPts val="1400"/>
                </a:spcBef>
                <a:spcAft>
                  <a:spcPts val="0"/>
                </a:spcAft>
                <a:buNone/>
              </a:pPr>
              <a:r>
                <a:rPr b="1" lang="en-US" sz="1300">
                  <a:solidFill>
                    <a:schemeClr val="dk1"/>
                  </a:solidFill>
                </a:rPr>
                <a:t>tujuan &amp; Nilai Proyek awal ini</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Misi Utama:</a:t>
              </a:r>
              <a:r>
                <a:rPr lang="en-US" sz="1100">
                  <a:solidFill>
                    <a:schemeClr val="dk1"/>
                  </a:solidFill>
                </a:rPr>
                <a:t> Mengubah data kualitas udara yang mentah dan terfragmentasi menjadi </a:t>
              </a:r>
              <a:r>
                <a:rPr b="1" lang="en-US" sz="1100">
                  <a:solidFill>
                    <a:schemeClr val="dk1"/>
                  </a:solidFill>
                </a:rPr>
                <a:t>wawasan strategis</a:t>
              </a:r>
              <a:r>
                <a:rPr lang="en-US" sz="1100">
                  <a:solidFill>
                    <a:schemeClr val="dk1"/>
                  </a:solidFill>
                </a:rPr>
                <a:t> melalui otomatisasi.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Solusi Teknis:</a:t>
              </a:r>
              <a:r>
                <a:rPr lang="en-US" sz="1100">
                  <a:solidFill>
                    <a:schemeClr val="dk1"/>
                  </a:solidFill>
                </a:rPr>
                <a:t> Membangun </a:t>
              </a:r>
              <a:r>
                <a:rPr i="1" lang="en-US" sz="1100">
                  <a:solidFill>
                    <a:schemeClr val="dk1"/>
                  </a:solidFill>
                </a:rPr>
                <a:t>pipeline</a:t>
              </a:r>
              <a:r>
                <a:rPr lang="en-US" sz="1100">
                  <a:solidFill>
                    <a:schemeClr val="dk1"/>
                  </a:solidFill>
                </a:rPr>
                <a:t> data </a:t>
              </a:r>
              <a:r>
                <a:rPr i="1" lang="en-US" sz="1100">
                  <a:solidFill>
                    <a:schemeClr val="dk1"/>
                  </a:solidFill>
                </a:rPr>
                <a:t>end-to-end</a:t>
              </a:r>
              <a:r>
                <a:rPr lang="en-US" sz="1100">
                  <a:solidFill>
                    <a:schemeClr val="dk1"/>
                  </a:solidFill>
                </a:rPr>
                <a:t> yang andal menggunakan tumpukan teknologi modern (</a:t>
              </a:r>
              <a:r>
                <a:rPr b="1" lang="en-US" sz="1100">
                  <a:solidFill>
                    <a:schemeClr val="dk1"/>
                  </a:solidFill>
                </a:rPr>
                <a:t>Airflow, Spark, PostgreSQL</a:t>
              </a:r>
              <a:r>
                <a:rPr lang="en-US"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Hasil Akhir:</a:t>
              </a:r>
              <a:r>
                <a:rPr lang="en-US" sz="1100">
                  <a:solidFill>
                    <a:schemeClr val="dk1"/>
                  </a:solidFill>
                </a:rPr>
                <a:t> Sebuah </a:t>
              </a:r>
              <a:r>
                <a:rPr i="1" lang="en-US" sz="1100">
                  <a:solidFill>
                    <a:schemeClr val="dk1"/>
                  </a:solidFill>
                </a:rPr>
                <a:t>dashboard</a:t>
              </a:r>
              <a:r>
                <a:rPr lang="en-US" sz="1100">
                  <a:solidFill>
                    <a:schemeClr val="dk1"/>
                  </a:solidFill>
                </a:rPr>
                <a:t> interaktif (</a:t>
              </a:r>
              <a:r>
                <a:rPr b="1" lang="en-US" sz="1100">
                  <a:solidFill>
                    <a:schemeClr val="dk1"/>
                  </a:solidFill>
                </a:rPr>
                <a:t>Streamlit</a:t>
              </a:r>
              <a:r>
                <a:rPr lang="en-US" sz="1100">
                  <a:solidFill>
                    <a:schemeClr val="dk1"/>
                  </a:solidFill>
                </a:rPr>
                <a:t>) yang menyajikan data siap-tindak, dirancang untuk </a:t>
              </a:r>
              <a:r>
                <a:rPr b="1" lang="en-US" sz="1100">
                  <a:solidFill>
                    <a:schemeClr val="dk1"/>
                  </a:solidFill>
                </a:rPr>
                <a:t>skalabilitas di masa depan</a:t>
              </a:r>
              <a:r>
                <a:rPr lang="en-US"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sz="1100">
                <a:solidFill>
                  <a:schemeClr val="dk1"/>
                </a:solidFill>
              </a:endParaRPr>
            </a:p>
          </p:txBody>
        </p:sp>
        <p:sp>
          <p:nvSpPr>
            <p:cNvPr id="157" name="Google Shape;157;g26585e5a41e_0_24"/>
            <p:cNvSpPr txBox="1"/>
            <p:nvPr/>
          </p:nvSpPr>
          <p:spPr>
            <a:xfrm>
              <a:off x="571335" y="4601976"/>
              <a:ext cx="4623600" cy="369300"/>
            </a:xfrm>
            <a:prstGeom prst="rect">
              <a:avLst/>
            </a:prstGeom>
            <a:noFill/>
            <a:ln>
              <a:noFill/>
            </a:ln>
          </p:spPr>
          <p:txBody>
            <a:bodyPr anchorCtr="0" anchor="t" bIns="91450" lIns="91450" spcFirstLastPara="1" rIns="91450" wrap="square" tIns="91450">
              <a:spAutoFit/>
            </a:bodyPr>
            <a:lstStyle/>
            <a:p>
              <a:pPr indent="0" lvl="0" marL="0" marR="0" rtl="0" algn="l">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Plus Jakarta Sans"/>
                <a:ea typeface="Plus Jakarta Sans"/>
                <a:cs typeface="Plus Jakarta Sans"/>
                <a:sym typeface="Plus Jakarta Sans"/>
              </a:endParaRPr>
            </a:p>
          </p:txBody>
        </p:sp>
      </p:grpSp>
      <p:sp>
        <p:nvSpPr>
          <p:cNvPr id="158" name="Google Shape;158;g26585e5a41e_0_24"/>
          <p:cNvSpPr/>
          <p:nvPr/>
        </p:nvSpPr>
        <p:spPr>
          <a:xfrm flipH="1">
            <a:off x="3729012" y="1653980"/>
            <a:ext cx="45600" cy="58500"/>
          </a:xfrm>
          <a:prstGeom prst="ellipse">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g26585e5a41e_0_24"/>
          <p:cNvSpPr/>
          <p:nvPr/>
        </p:nvSpPr>
        <p:spPr>
          <a:xfrm rot="-3576382">
            <a:off x="-547808" y="-2388310"/>
            <a:ext cx="3914117" cy="3914117"/>
          </a:xfrm>
          <a:prstGeom prst="ellipse">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60" name="Google Shape;160;g26585e5a41e_0_24"/>
          <p:cNvSpPr/>
          <p:nvPr/>
        </p:nvSpPr>
        <p:spPr>
          <a:xfrm rot="-4242470">
            <a:off x="8576101" y="2314831"/>
            <a:ext cx="2301858" cy="2301858"/>
          </a:xfrm>
          <a:prstGeom prst="ellipse">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61" name="Google Shape;161;g26585e5a41e_0_24"/>
          <p:cNvSpPr/>
          <p:nvPr/>
        </p:nvSpPr>
        <p:spPr>
          <a:xfrm rot="-1974178">
            <a:off x="8406288" y="4307981"/>
            <a:ext cx="1120545" cy="1120545"/>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pic>
        <p:nvPicPr>
          <p:cNvPr id="162" name="Google Shape;162;g26585e5a41e_0_24" title="Untitled design.png"/>
          <p:cNvPicPr preferRelativeResize="0"/>
          <p:nvPr/>
        </p:nvPicPr>
        <p:blipFill rotWithShape="1">
          <a:blip r:embed="rId5">
            <a:alphaModFix/>
          </a:blip>
          <a:srcRect b="15912" l="0" r="0" t="15912"/>
          <a:stretch/>
        </p:blipFill>
        <p:spPr>
          <a:xfrm>
            <a:off x="541800" y="308725"/>
            <a:ext cx="1734900" cy="1734900"/>
          </a:xfrm>
          <a:prstGeom prst="ellipse">
            <a:avLst/>
          </a:prstGeom>
          <a:noFill/>
          <a:ln>
            <a:noFill/>
          </a:ln>
        </p:spPr>
      </p:pic>
      <p:sp>
        <p:nvSpPr>
          <p:cNvPr id="163" name="Google Shape;163;g26585e5a41e_0_24"/>
          <p:cNvSpPr txBox="1"/>
          <p:nvPr/>
        </p:nvSpPr>
        <p:spPr>
          <a:xfrm>
            <a:off x="503685" y="3764631"/>
            <a:ext cx="3000600" cy="446400"/>
          </a:xfrm>
          <a:prstGeom prst="rect">
            <a:avLst/>
          </a:prstGeom>
          <a:noFill/>
          <a:ln>
            <a:noFill/>
          </a:ln>
        </p:spPr>
        <p:txBody>
          <a:bodyPr anchorCtr="0" anchor="t" bIns="91450" lIns="91450" spcFirstLastPara="1" rIns="91450" wrap="square" tIns="91450">
            <a:spAutoFit/>
          </a:bodyPr>
          <a:lstStyle/>
          <a:p>
            <a:pPr indent="0" lvl="0" marL="0" marR="0" rtl="0" algn="l">
              <a:lnSpc>
                <a:spcPct val="135000"/>
              </a:lnSpc>
              <a:spcBef>
                <a:spcPts val="700"/>
              </a:spcBef>
              <a:spcAft>
                <a:spcPts val="0"/>
              </a:spcAft>
              <a:buClr>
                <a:srgbClr val="000000"/>
              </a:buClr>
              <a:buSzPts val="1700"/>
              <a:buFont typeface="Arial"/>
              <a:buNone/>
            </a:pPr>
            <a:r>
              <a:rPr b="1" i="0" lang="en-US" sz="1700" u="none" cap="none" strike="noStrike">
                <a:solidFill>
                  <a:srgbClr val="48A8C4"/>
                </a:solidFill>
                <a:latin typeface="Plus Jakarta Sans"/>
                <a:ea typeface="Plus Jakarta Sans"/>
                <a:cs typeface="Plus Jakarta Sans"/>
                <a:sym typeface="Plus Jakarta Sans"/>
              </a:rPr>
              <a:t>Working</a:t>
            </a:r>
            <a:endParaRPr b="1" i="0" sz="1600" u="none" cap="none" strike="noStrike">
              <a:solidFill>
                <a:srgbClr val="48A8C4"/>
              </a:solidFill>
              <a:latin typeface="Plus Jakarta Sans"/>
              <a:ea typeface="Plus Jakarta Sans"/>
              <a:cs typeface="Plus Jakarta Sans"/>
              <a:sym typeface="Plus Jakarta Sans"/>
            </a:endParaRPr>
          </a:p>
        </p:txBody>
      </p:sp>
      <p:sp>
        <p:nvSpPr>
          <p:cNvPr id="164" name="Google Shape;164;g26585e5a41e_0_24"/>
          <p:cNvSpPr txBox="1"/>
          <p:nvPr/>
        </p:nvSpPr>
        <p:spPr>
          <a:xfrm>
            <a:off x="503678" y="4098225"/>
            <a:ext cx="3078900" cy="400200"/>
          </a:xfrm>
          <a:prstGeom prst="rect">
            <a:avLst/>
          </a:prstGeom>
          <a:noFill/>
          <a:ln>
            <a:noFill/>
          </a:ln>
        </p:spPr>
        <p:txBody>
          <a:bodyPr anchorCtr="0" anchor="t" bIns="91450" lIns="91450" spcFirstLastPara="1" rIns="91450" wrap="square" tIns="91450">
            <a:spAutoFit/>
          </a:bodyPr>
          <a:lstStyle/>
          <a:p>
            <a:pPr indent="0" lvl="0" marL="0" marR="0" rtl="0" algn="l">
              <a:lnSpc>
                <a:spcPct val="115000"/>
              </a:lnSpc>
              <a:spcBef>
                <a:spcPts val="0"/>
              </a:spcBef>
              <a:spcAft>
                <a:spcPts val="0"/>
              </a:spcAft>
              <a:buClr>
                <a:srgbClr val="000000"/>
              </a:buClr>
              <a:buSzPts val="1400"/>
              <a:buFont typeface="Arial"/>
              <a:buNone/>
            </a:pPr>
            <a:r>
              <a:rPr b="0" i="1" lang="en-US" sz="1400" u="none" cap="none" strike="noStrike">
                <a:solidFill>
                  <a:srgbClr val="000000"/>
                </a:solidFill>
                <a:latin typeface="Plus Jakarta Sans Medium"/>
                <a:ea typeface="Plus Jakarta Sans Medium"/>
                <a:cs typeface="Plus Jakarta Sans Medium"/>
                <a:sym typeface="Plus Jakarta Sans Medium"/>
              </a:rPr>
              <a:t>Riwayat pekerjaan</a:t>
            </a:r>
            <a:endParaRPr b="0" i="1" sz="1400" u="none" cap="none" strike="noStrike">
              <a:solidFill>
                <a:srgbClr val="000000"/>
              </a:solidFill>
              <a:latin typeface="Plus Jakarta Sans Medium"/>
              <a:ea typeface="Plus Jakarta Sans Medium"/>
              <a:cs typeface="Plus Jakarta Sans Medium"/>
              <a:sym typeface="Plus Jakarta Sans Medium"/>
            </a:endParaRPr>
          </a:p>
        </p:txBody>
      </p:sp>
      <p:sp>
        <p:nvSpPr>
          <p:cNvPr id="165" name="Google Shape;165;g26585e5a41e_0_24"/>
          <p:cNvSpPr txBox="1"/>
          <p:nvPr/>
        </p:nvSpPr>
        <p:spPr>
          <a:xfrm>
            <a:off x="3882235" y="706381"/>
            <a:ext cx="3000600" cy="446400"/>
          </a:xfrm>
          <a:prstGeom prst="rect">
            <a:avLst/>
          </a:prstGeom>
          <a:noFill/>
          <a:ln>
            <a:noFill/>
          </a:ln>
        </p:spPr>
        <p:txBody>
          <a:bodyPr anchorCtr="0" anchor="t" bIns="91450" lIns="91450" spcFirstLastPara="1" rIns="91450" wrap="square" tIns="91450">
            <a:spAutoFit/>
          </a:bodyPr>
          <a:lstStyle/>
          <a:p>
            <a:pPr indent="0" lvl="0" marL="0" marR="0" rtl="0" algn="l">
              <a:lnSpc>
                <a:spcPct val="135000"/>
              </a:lnSpc>
              <a:spcBef>
                <a:spcPts val="700"/>
              </a:spcBef>
              <a:spcAft>
                <a:spcPts val="0"/>
              </a:spcAft>
              <a:buClr>
                <a:srgbClr val="000000"/>
              </a:buClr>
              <a:buSzPts val="1700"/>
              <a:buFont typeface="Arial"/>
              <a:buNone/>
            </a:pPr>
            <a:r>
              <a:rPr b="1" i="0" lang="en-US" sz="1700" u="none" cap="none" strike="noStrike">
                <a:solidFill>
                  <a:srgbClr val="48A8C4"/>
                </a:solidFill>
                <a:latin typeface="Plus Jakarta Sans"/>
                <a:ea typeface="Plus Jakarta Sans"/>
                <a:cs typeface="Plus Jakarta Sans"/>
                <a:sym typeface="Plus Jakarta Sans"/>
              </a:rPr>
              <a:t>Overview Project</a:t>
            </a:r>
            <a:endParaRPr b="1" i="0" sz="1600" u="none" cap="none" strike="noStrike">
              <a:solidFill>
                <a:srgbClr val="48A8C4"/>
              </a:solidFill>
              <a:latin typeface="Plus Jakarta Sans"/>
              <a:ea typeface="Plus Jakarta Sans"/>
              <a:cs typeface="Plus Jakarta Sans"/>
              <a:sym typeface="Plus Jakarta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05" name="Shape 305"/>
        <p:cNvGrpSpPr/>
        <p:nvPr/>
      </p:nvGrpSpPr>
      <p:grpSpPr>
        <a:xfrm>
          <a:off x="0" y="0"/>
          <a:ext cx="0" cy="0"/>
          <a:chOff x="0" y="0"/>
          <a:chExt cx="0" cy="0"/>
        </a:xfrm>
      </p:grpSpPr>
      <p:pic>
        <p:nvPicPr>
          <p:cNvPr id="306" name="Google Shape;306;g36f4b74a8aa_0_10"/>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307" name="Google Shape;307;g36f4b74a8aa_0_10"/>
          <p:cNvSpPr txBox="1"/>
          <p:nvPr/>
        </p:nvSpPr>
        <p:spPr>
          <a:xfrm>
            <a:off x="214050" y="419175"/>
            <a:ext cx="8676000" cy="1862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Keterbatasan Model Pemrosesan:</a:t>
            </a:r>
            <a:endParaRPr b="1" sz="1100">
              <a:solidFill>
                <a:schemeClr val="dk1"/>
              </a:solidFill>
            </a:endParaRPr>
          </a:p>
          <a:p>
            <a:pPr indent="-298450" lvl="1" marL="914400" rtl="0" algn="l">
              <a:lnSpc>
                <a:spcPct val="115000"/>
              </a:lnSpc>
              <a:spcBef>
                <a:spcPts val="1200"/>
              </a:spcBef>
              <a:spcAft>
                <a:spcPts val="0"/>
              </a:spcAft>
              <a:buClr>
                <a:schemeClr val="dk1"/>
              </a:buClr>
              <a:buSzPts val="1100"/>
              <a:buChar char="○"/>
            </a:pPr>
            <a:r>
              <a:rPr b="1" lang="en-US" sz="1100">
                <a:solidFill>
                  <a:schemeClr val="dk1"/>
                </a:solidFill>
              </a:rPr>
              <a:t>Kondisi Saat Ini:</a:t>
            </a:r>
            <a:r>
              <a:rPr lang="en-US" sz="1100">
                <a:solidFill>
                  <a:schemeClr val="dk1"/>
                </a:solidFill>
              </a:rPr>
              <a:t> Platform hanya berjalan dalam mode </a:t>
            </a:r>
            <a:r>
              <a:rPr b="1" lang="en-US" sz="1100">
                <a:solidFill>
                  <a:schemeClr val="dk1"/>
                </a:solidFill>
              </a:rPr>
              <a:t>batch</a:t>
            </a:r>
            <a:r>
              <a:rPr lang="en-US" sz="1100">
                <a:solidFill>
                  <a:schemeClr val="dk1"/>
                </a:solidFill>
              </a:rPr>
              <a:t> (tahunan), sehingga cocok untuk analisis historis tetapi tidak untuk pemantauan </a:t>
            </a:r>
            <a:r>
              <a:rPr i="1" lang="en-US" sz="1100">
                <a:solidFill>
                  <a:schemeClr val="dk1"/>
                </a:solidFill>
              </a:rPr>
              <a:t>real-time</a:t>
            </a:r>
            <a:r>
              <a:rPr lang="en-US" sz="1100">
                <a:solidFill>
                  <a:schemeClr val="dk1"/>
                </a:solidFill>
              </a:rPr>
              <a:t>.</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Rekomendasi:</a:t>
            </a:r>
            <a:r>
              <a:rPr lang="en-US" sz="1100">
                <a:solidFill>
                  <a:schemeClr val="dk1"/>
                </a:solidFill>
              </a:rPr>
              <a:t> Jika kebutuhan bisnis berkembang, platform dapat diperluas dengan menambahkan </a:t>
            </a:r>
            <a:r>
              <a:rPr b="1" lang="en-US" sz="1100">
                <a:solidFill>
                  <a:schemeClr val="dk1"/>
                </a:solidFill>
              </a:rPr>
              <a:t>alur </a:t>
            </a:r>
            <a:r>
              <a:rPr b="1" i="1" lang="en-US" sz="1100">
                <a:solidFill>
                  <a:schemeClr val="dk1"/>
                </a:solidFill>
              </a:rPr>
              <a:t>streaming</a:t>
            </a:r>
            <a:r>
              <a:rPr lang="en-US" sz="1100">
                <a:solidFill>
                  <a:schemeClr val="dk1"/>
                </a:solidFill>
              </a:rPr>
              <a:t> menggunakan teknologi seperti </a:t>
            </a:r>
            <a:r>
              <a:rPr b="1" lang="en-US" sz="1100">
                <a:solidFill>
                  <a:schemeClr val="dk1"/>
                </a:solidFill>
              </a:rPr>
              <a:t>Apache Kafka</a:t>
            </a:r>
            <a:r>
              <a:rPr lang="en-US" sz="1100">
                <a:solidFill>
                  <a:schemeClr val="dk1"/>
                </a:solidFill>
              </a:rPr>
              <a:t> dan </a:t>
            </a:r>
            <a:r>
              <a:rPr b="1" lang="en-US" sz="1100">
                <a:solidFill>
                  <a:schemeClr val="dk1"/>
                </a:solidFill>
              </a:rPr>
              <a:t>Spark Streaming</a:t>
            </a:r>
            <a:r>
              <a:rPr lang="en-US" sz="1100">
                <a:solidFill>
                  <a:schemeClr val="dk1"/>
                </a:solidFill>
              </a:rPr>
              <a:t> untuk notifikasi yang lebih cepat.</a:t>
            </a:r>
            <a:endParaRPr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Keterbatasan Fitur Dashboard:</a:t>
            </a:r>
            <a:endParaRPr b="1" sz="1100">
              <a:solidFill>
                <a:schemeClr val="dk1"/>
              </a:solidFill>
            </a:endParaRPr>
          </a:p>
          <a:p>
            <a:pPr indent="-298450" lvl="1" marL="914400" rtl="0" algn="l">
              <a:lnSpc>
                <a:spcPct val="115000"/>
              </a:lnSpc>
              <a:spcBef>
                <a:spcPts val="1200"/>
              </a:spcBef>
              <a:spcAft>
                <a:spcPts val="0"/>
              </a:spcAft>
              <a:buClr>
                <a:schemeClr val="dk1"/>
              </a:buClr>
              <a:buSzPts val="1100"/>
              <a:buChar char="○"/>
            </a:pPr>
            <a:r>
              <a:rPr b="1" lang="en-US" sz="1100">
                <a:solidFill>
                  <a:schemeClr val="dk1"/>
                </a:solidFill>
              </a:rPr>
              <a:t>Kondisi Saat Ini:</a:t>
            </a:r>
            <a:r>
              <a:rPr lang="en-US" sz="1100">
                <a:solidFill>
                  <a:schemeClr val="dk1"/>
                </a:solidFill>
              </a:rPr>
              <a:t> Dashboard Streamlit menyajikan visualisasi data dasar yang informatif.</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rPr>
              <a:t>Rekomendasi:</a:t>
            </a:r>
            <a:r>
              <a:rPr lang="en-US" sz="1100">
                <a:solidFill>
                  <a:schemeClr val="dk1"/>
                </a:solidFill>
              </a:rPr>
              <a:t> Menambahkan fitur analitik yang lebih canggih di masa depan, seperti </a:t>
            </a:r>
            <a:r>
              <a:rPr b="1" lang="en-US" sz="1100">
                <a:solidFill>
                  <a:schemeClr val="dk1"/>
                </a:solidFill>
              </a:rPr>
              <a:t>analisis prediktif (forecasting)</a:t>
            </a:r>
            <a:r>
              <a:rPr lang="en-US" sz="1100">
                <a:solidFill>
                  <a:schemeClr val="dk1"/>
                </a:solidFill>
              </a:rPr>
              <a:t> untuk memperkirakan kualitas udara atau </a:t>
            </a:r>
            <a:r>
              <a:rPr b="1" lang="en-US" sz="1100">
                <a:solidFill>
                  <a:schemeClr val="dk1"/>
                </a:solidFill>
              </a:rPr>
              <a:t>analisis korelasi</a:t>
            </a:r>
            <a:r>
              <a:rPr lang="en-US" sz="1100">
                <a:solidFill>
                  <a:schemeClr val="dk1"/>
                </a:solidFill>
              </a:rPr>
              <a:t> dengan data lain (misalnya, data cuaca atau lalu lintas).</a:t>
            </a:r>
            <a:endParaRPr sz="1100">
              <a:solidFill>
                <a:schemeClr val="dk1"/>
              </a:solidFill>
            </a:endParaRPr>
          </a:p>
          <a:p>
            <a:pPr indent="0" lvl="0" marL="0" marR="0" rtl="0" algn="l">
              <a:lnSpc>
                <a:spcPct val="100000"/>
              </a:lnSpc>
              <a:spcBef>
                <a:spcPts val="1200"/>
              </a:spcBef>
              <a:spcAft>
                <a:spcPts val="0"/>
              </a:spcAft>
              <a:buClr>
                <a:schemeClr val="dk1"/>
              </a:buClr>
              <a:buSzPts val="1100"/>
              <a:buFont typeface="Arial"/>
              <a:buNone/>
            </a:pPr>
            <a:r>
              <a:t/>
            </a:r>
            <a:endParaRPr b="1" sz="13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311" name="Shape 311"/>
        <p:cNvGrpSpPr/>
        <p:nvPr/>
      </p:nvGrpSpPr>
      <p:grpSpPr>
        <a:xfrm>
          <a:off x="0" y="0"/>
          <a:ext cx="0" cy="0"/>
          <a:chOff x="0" y="0"/>
          <a:chExt cx="0" cy="0"/>
        </a:xfrm>
      </p:grpSpPr>
      <p:sp>
        <p:nvSpPr>
          <p:cNvPr id="312" name="Google Shape;312;g26585e5a41e_0_428"/>
          <p:cNvSpPr txBox="1"/>
          <p:nvPr>
            <p:ph type="ctrTitle"/>
          </p:nvPr>
        </p:nvSpPr>
        <p:spPr>
          <a:xfrm>
            <a:off x="4863675" y="3098975"/>
            <a:ext cx="4281900" cy="838200"/>
          </a:xfrm>
          <a:prstGeom prst="rect">
            <a:avLst/>
          </a:prstGeom>
          <a:noFill/>
          <a:ln>
            <a:noFill/>
          </a:ln>
        </p:spPr>
        <p:txBody>
          <a:bodyPr anchorCtr="0" anchor="b" bIns="91450" lIns="91450" spcFirstLastPara="1" rIns="91450" wrap="square" tIns="91450">
            <a:normAutofit fontScale="90000"/>
          </a:bodyPr>
          <a:lstStyle/>
          <a:p>
            <a:pPr indent="0" lvl="0" marL="0" rtl="0" algn="l">
              <a:lnSpc>
                <a:spcPct val="85000"/>
              </a:lnSpc>
              <a:spcBef>
                <a:spcPts val="0"/>
              </a:spcBef>
              <a:spcAft>
                <a:spcPts val="0"/>
              </a:spcAft>
              <a:buSzPct val="120368"/>
              <a:buNone/>
            </a:pPr>
            <a:r>
              <a:rPr b="1" lang="en-US" sz="4800">
                <a:latin typeface="Plus Jakarta Sans"/>
                <a:ea typeface="Plus Jakarta Sans"/>
                <a:cs typeface="Plus Jakarta Sans"/>
                <a:sym typeface="Plus Jakarta Sans"/>
              </a:rPr>
              <a:t>Terima </a:t>
            </a:r>
            <a:endParaRPr b="1" sz="4800">
              <a:latin typeface="Plus Jakarta Sans"/>
              <a:ea typeface="Plus Jakarta Sans"/>
              <a:cs typeface="Plus Jakarta Sans"/>
              <a:sym typeface="Plus Jakarta Sans"/>
            </a:endParaRPr>
          </a:p>
          <a:p>
            <a:pPr indent="0" lvl="0" marL="0" rtl="0" algn="l">
              <a:lnSpc>
                <a:spcPct val="85000"/>
              </a:lnSpc>
              <a:spcBef>
                <a:spcPts val="0"/>
              </a:spcBef>
              <a:spcAft>
                <a:spcPts val="0"/>
              </a:spcAft>
              <a:buSzPct val="120368"/>
              <a:buNone/>
            </a:pPr>
            <a:r>
              <a:rPr b="1" lang="en-US" sz="4800">
                <a:latin typeface="Plus Jakarta Sans"/>
                <a:ea typeface="Plus Jakarta Sans"/>
                <a:cs typeface="Plus Jakarta Sans"/>
                <a:sym typeface="Plus Jakarta Sans"/>
              </a:rPr>
              <a:t>Kasih.</a:t>
            </a:r>
            <a:endParaRPr b="1" sz="4800">
              <a:latin typeface="Plus Jakarta Sans"/>
              <a:ea typeface="Plus Jakarta Sans"/>
              <a:cs typeface="Plus Jakarta Sans"/>
              <a:sym typeface="Plus Jakarta Sans"/>
            </a:endParaRPr>
          </a:p>
        </p:txBody>
      </p:sp>
      <p:grpSp>
        <p:nvGrpSpPr>
          <p:cNvPr id="313" name="Google Shape;313;g26585e5a41e_0_428"/>
          <p:cNvGrpSpPr/>
          <p:nvPr/>
        </p:nvGrpSpPr>
        <p:grpSpPr>
          <a:xfrm>
            <a:off x="162" y="-214211"/>
            <a:ext cx="2765532" cy="2691752"/>
            <a:chOff x="9584423" y="-302695"/>
            <a:chExt cx="4822201" cy="4822201"/>
          </a:xfrm>
        </p:grpSpPr>
        <p:sp>
          <p:nvSpPr>
            <p:cNvPr id="314" name="Google Shape;314;g26585e5a41e_0_428"/>
            <p:cNvSpPr/>
            <p:nvPr/>
          </p:nvSpPr>
          <p:spPr>
            <a:xfrm rot="6626698">
              <a:off x="10121100" y="233982"/>
              <a:ext cx="3748847" cy="3748847"/>
            </a:xfrm>
            <a:prstGeom prst="ellipse">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5" name="Google Shape;315;g26585e5a41e_0_428"/>
            <p:cNvSpPr/>
            <p:nvPr/>
          </p:nvSpPr>
          <p:spPr>
            <a:xfrm rot="5026486">
              <a:off x="10682783" y="729525"/>
              <a:ext cx="2625482" cy="2625482"/>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6" name="Google Shape;316;g26585e5a41e_0_428"/>
            <p:cNvSpPr/>
            <p:nvPr/>
          </p:nvSpPr>
          <p:spPr>
            <a:xfrm rot="2969049">
              <a:off x="11210027" y="1256768"/>
              <a:ext cx="1570980" cy="1570980"/>
            </a:xfrm>
            <a:prstGeom prst="ellipse">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7" name="Google Shape;317;g26585e5a41e_0_428"/>
            <p:cNvSpPr/>
            <p:nvPr/>
          </p:nvSpPr>
          <p:spPr>
            <a:xfrm rot="10347786">
              <a:off x="11700466" y="1747209"/>
              <a:ext cx="590098" cy="590098"/>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grpSp>
        <p:nvGrpSpPr>
          <p:cNvPr id="318" name="Google Shape;318;g26585e5a41e_0_428"/>
          <p:cNvGrpSpPr/>
          <p:nvPr/>
        </p:nvGrpSpPr>
        <p:grpSpPr>
          <a:xfrm>
            <a:off x="-840830" y="1116257"/>
            <a:ext cx="5795400" cy="5795400"/>
            <a:chOff x="4094945" y="667082"/>
            <a:chExt cx="5795400" cy="5795400"/>
          </a:xfrm>
        </p:grpSpPr>
        <p:sp>
          <p:nvSpPr>
            <p:cNvPr id="319" name="Google Shape;319;g26585e5a41e_0_428"/>
            <p:cNvSpPr/>
            <p:nvPr/>
          </p:nvSpPr>
          <p:spPr>
            <a:xfrm rot="6626718">
              <a:off x="4739938" y="1312075"/>
              <a:ext cx="4505414" cy="4505414"/>
            </a:xfrm>
            <a:prstGeom prst="ellipse">
              <a:avLst/>
            </a:prstGeom>
            <a:solidFill>
              <a:srgbClr val="48A8C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0" name="Google Shape;320;g26585e5a41e_0_428"/>
            <p:cNvSpPr/>
            <p:nvPr/>
          </p:nvSpPr>
          <p:spPr>
            <a:xfrm rot="5026475">
              <a:off x="5429162" y="2051505"/>
              <a:ext cx="3026548" cy="3026548"/>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1" name="Google Shape;321;g26585e5a41e_0_428"/>
            <p:cNvSpPr/>
            <p:nvPr/>
          </p:nvSpPr>
          <p:spPr>
            <a:xfrm rot="2969049">
              <a:off x="6156933" y="2732845"/>
              <a:ext cx="1570980" cy="1570980"/>
            </a:xfrm>
            <a:prstGeom prst="ellipse">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2" name="Google Shape;322;g26585e5a41e_0_428"/>
            <p:cNvSpPr/>
            <p:nvPr/>
          </p:nvSpPr>
          <p:spPr>
            <a:xfrm rot="10347786">
              <a:off x="6647371" y="3223287"/>
              <a:ext cx="590098" cy="590098"/>
            </a:xfrm>
            <a:prstGeom prst="ellipse">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pic>
        <p:nvPicPr>
          <p:cNvPr id="323" name="Google Shape;323;g26585e5a41e_0_428"/>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169" name="Shape 169"/>
        <p:cNvGrpSpPr/>
        <p:nvPr/>
      </p:nvGrpSpPr>
      <p:grpSpPr>
        <a:xfrm>
          <a:off x="0" y="0"/>
          <a:ext cx="0" cy="0"/>
          <a:chOff x="0" y="0"/>
          <a:chExt cx="0" cy="0"/>
        </a:xfrm>
      </p:grpSpPr>
      <p:sp>
        <p:nvSpPr>
          <p:cNvPr id="170" name="Google Shape;170;g26585e5a41e_0_43"/>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71" name="Google Shape;171;g26585e5a41e_0_43"/>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72" name="Google Shape;172;g26585e5a41e_0_43"/>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73" name="Google Shape;173;g26585e5a41e_0_43"/>
          <p:cNvSpPr txBox="1"/>
          <p:nvPr>
            <p:ph type="ctrTitle"/>
          </p:nvPr>
        </p:nvSpPr>
        <p:spPr>
          <a:xfrm>
            <a:off x="4776450" y="2352200"/>
            <a:ext cx="4034400" cy="1357800"/>
          </a:xfrm>
          <a:prstGeom prst="rect">
            <a:avLst/>
          </a:prstGeom>
          <a:noFill/>
          <a:ln>
            <a:noFill/>
          </a:ln>
        </p:spPr>
        <p:txBody>
          <a:bodyPr anchorCtr="0" anchor="ctr" bIns="45700" lIns="91425" spcFirstLastPara="1" rIns="91425" wrap="square" tIns="45700">
            <a:normAutofit/>
          </a:bodyPr>
          <a:lstStyle/>
          <a:p>
            <a:pPr indent="0" lvl="0" marL="0" rtl="0" algn="l">
              <a:lnSpc>
                <a:spcPct val="85000"/>
              </a:lnSpc>
              <a:spcBef>
                <a:spcPts val="0"/>
              </a:spcBef>
              <a:spcAft>
                <a:spcPts val="0"/>
              </a:spcAft>
              <a:buSzPts val="1800"/>
              <a:buNone/>
            </a:pPr>
            <a:r>
              <a:rPr b="1" lang="en-US" sz="4800">
                <a:solidFill>
                  <a:schemeClr val="lt1"/>
                </a:solidFill>
                <a:latin typeface="Plus Jakarta Sans"/>
                <a:ea typeface="Plus Jakarta Sans"/>
                <a:cs typeface="Plus Jakarta Sans"/>
                <a:sym typeface="Plus Jakarta Sans"/>
              </a:rPr>
              <a:t>Project Background</a:t>
            </a:r>
            <a:endParaRPr b="1" sz="4800">
              <a:solidFill>
                <a:schemeClr val="lt1"/>
              </a:solidFill>
              <a:latin typeface="Plus Jakarta Sans"/>
              <a:ea typeface="Plus Jakarta Sans"/>
              <a:cs typeface="Plus Jakarta Sans"/>
              <a:sym typeface="Plus Jakarta Sans"/>
            </a:endParaRPr>
          </a:p>
        </p:txBody>
      </p:sp>
      <p:pic>
        <p:nvPicPr>
          <p:cNvPr id="174" name="Google Shape;174;g26585e5a41e_0_43"/>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78" name="Shape 178"/>
        <p:cNvGrpSpPr/>
        <p:nvPr/>
      </p:nvGrpSpPr>
      <p:grpSpPr>
        <a:xfrm>
          <a:off x="0" y="0"/>
          <a:ext cx="0" cy="0"/>
          <a:chOff x="0" y="0"/>
          <a:chExt cx="0" cy="0"/>
        </a:xfrm>
      </p:grpSpPr>
      <p:pic>
        <p:nvPicPr>
          <p:cNvPr id="179" name="Google Shape;179;g26585e5a41e_0_306"/>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180" name="Google Shape;180;g26585e5a41e_0_306"/>
          <p:cNvSpPr txBox="1"/>
          <p:nvPr/>
        </p:nvSpPr>
        <p:spPr>
          <a:xfrm>
            <a:off x="2605000" y="486150"/>
            <a:ext cx="6309900" cy="2515200"/>
          </a:xfrm>
          <a:prstGeom prst="rect">
            <a:avLst/>
          </a:prstGeom>
          <a:noFill/>
          <a:ln>
            <a:noFill/>
          </a:ln>
        </p:spPr>
        <p:txBody>
          <a:bodyPr anchorCtr="0" anchor="t" bIns="91450" lIns="91450" spcFirstLastPara="1" rIns="91450" wrap="square" tIns="91450">
            <a:noAutofit/>
          </a:bodyPr>
          <a:lstStyle/>
          <a:p>
            <a:pPr indent="-292100" lvl="0" marL="457200" rtl="0" algn="l">
              <a:lnSpc>
                <a:spcPct val="115000"/>
              </a:lnSpc>
              <a:spcBef>
                <a:spcPts val="1200"/>
              </a:spcBef>
              <a:spcAft>
                <a:spcPts val="0"/>
              </a:spcAft>
              <a:buClr>
                <a:schemeClr val="dk1"/>
              </a:buClr>
              <a:buSzPts val="1000"/>
              <a:buAutoNum type="arabicPeriod"/>
            </a:pPr>
            <a:r>
              <a:rPr b="1" lang="en-US" sz="1000">
                <a:solidFill>
                  <a:schemeClr val="dk1"/>
                </a:solidFill>
              </a:rPr>
              <a:t>Konteks dan Latar Belakang Masalah</a:t>
            </a:r>
            <a:endParaRPr b="1"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000">
                <a:solidFill>
                  <a:schemeClr val="dk1"/>
                </a:solidFill>
              </a:rPr>
              <a:t>Kota Bandung, sebagai salahsatu pusat urban dan ekonomi di Indonesia, menghadapi tantangan serius terkait polusi udara yang bersifat kronis. Sumber utama polusi udara di wilayah ini berasal dari berbagai sektor, termasuk tingginya volume emisi gas buang kendaraan bermotor, aktivitas kawasan industri, serta kebakaran lahan sporadis. Paparan polutan berbahaya seperti Partikulat (PM2.5 ) secara terus-menerus menimbulkan ancaman signifikan terhadap kesehatan publik, yang berpotensi menyebabkan penyakit pernapasan, masalah kardiovaskular, dan dampak kesehatan jangka panjang lainnya bagi seluruh lapisan masyarakat.</a:t>
            </a:r>
            <a:endParaRPr sz="10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US" sz="1000">
                <a:solidFill>
                  <a:schemeClr val="dk1"/>
                </a:solidFill>
              </a:rPr>
              <a:t>Meskipun data kualitas udara (khususnya konsentrasi PM2.5  tersedia, data tersebut seringkali terfragmentasi dan sulit diakses. Saat ini, data disajikan dalam format laporan tahunan statis seperti dokumen PDF atau spreadsheet (Excel), dan terkadang melalui API yang memerlukan pemahaman teknis untuk diakses.</a:t>
            </a:r>
            <a:endParaRPr sz="1000">
              <a:solidFill>
                <a:schemeClr val="dk1"/>
              </a:solidFill>
            </a:endParaRPr>
          </a:p>
        </p:txBody>
      </p:sp>
      <p:pic>
        <p:nvPicPr>
          <p:cNvPr id="181" name="Google Shape;181;g26585e5a41e_0_306" title="Gemini_Generated_Image_hlxxqchlxxqchlxx.png"/>
          <p:cNvPicPr preferRelativeResize="0"/>
          <p:nvPr/>
        </p:nvPicPr>
        <p:blipFill>
          <a:blip r:embed="rId4">
            <a:alphaModFix/>
          </a:blip>
          <a:stretch>
            <a:fillRect/>
          </a:stretch>
        </p:blipFill>
        <p:spPr>
          <a:xfrm>
            <a:off x="256200" y="587450"/>
            <a:ext cx="2096527" cy="2096527"/>
          </a:xfrm>
          <a:prstGeom prst="rect">
            <a:avLst/>
          </a:prstGeom>
          <a:noFill/>
          <a:ln>
            <a:noFill/>
          </a:ln>
        </p:spPr>
      </p:pic>
      <p:sp>
        <p:nvSpPr>
          <p:cNvPr id="182" name="Google Shape;182;g26585e5a41e_0_306"/>
          <p:cNvSpPr txBox="1"/>
          <p:nvPr/>
        </p:nvSpPr>
        <p:spPr>
          <a:xfrm>
            <a:off x="106250" y="2932150"/>
            <a:ext cx="8709000" cy="25152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2. Identifikasi Masalah (Problem Statement)</a:t>
            </a:r>
            <a:endParaRPr b="1"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Proses pengumpulan dan analisis data kualitas udara di Bandung saat ini menghadapi beberapa kendala utama:</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Proses Manual yang Tidak Efisien:</a:t>
            </a:r>
            <a:r>
              <a:rPr lang="en-US" sz="1100">
                <a:solidFill>
                  <a:schemeClr val="dk1"/>
                </a:solidFill>
              </a:rPr>
              <a:t> Ekstraksi dan normalisasi data dari berbagai format (PDF, Excel) dilakukan secara manual. Proses ini tidak hanya memakan waktu dan sumber daya yang besar, tetapi juga sangat rentan terhadap </a:t>
            </a:r>
            <a:r>
              <a:rPr i="1" lang="en-US" sz="1100">
                <a:solidFill>
                  <a:schemeClr val="dk1"/>
                </a:solidFill>
              </a:rPr>
              <a:t>human error</a:t>
            </a:r>
            <a:r>
              <a:rPr lang="en-US"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Minimnya Analisis Komprehensif:</a:t>
            </a:r>
            <a:r>
              <a:rPr lang="en-US" sz="1100">
                <a:solidFill>
                  <a:schemeClr val="dk1"/>
                </a:solidFill>
              </a:rPr>
              <a:t> Metode yang ada tidak memungkinkan analisis tren multisektor secara cepat dan efisien. Sulit untuk mendapatkan gambaran besar atau ringkasan tren polusi dari tahun ke tahun tanpa pengolahan data yang rumit.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Keterlambatan Informasi:</a:t>
            </a:r>
            <a:r>
              <a:rPr lang="en-US" sz="1100">
                <a:solidFill>
                  <a:schemeClr val="dk1"/>
                </a:solidFill>
              </a:rPr>
              <a:t> Karena sifat manual dan periodik (tahunan) dari pelaporan data, informasi yang dihasilkan seringkali terlambat, sehingga menghambat kemampuan para pemangku kepentingan untuk merespons secara cepat terhadap peningkatan level polusi.</a:t>
            </a:r>
            <a:endParaRPr sz="11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b="1" sz="10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86" name="Shape 186"/>
        <p:cNvGrpSpPr/>
        <p:nvPr/>
      </p:nvGrpSpPr>
      <p:grpSpPr>
        <a:xfrm>
          <a:off x="0" y="0"/>
          <a:ext cx="0" cy="0"/>
          <a:chOff x="0" y="0"/>
          <a:chExt cx="0" cy="0"/>
        </a:xfrm>
      </p:grpSpPr>
      <p:pic>
        <p:nvPicPr>
          <p:cNvPr id="187" name="Google Shape;187;g36f48e18d0b_0_24"/>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188" name="Google Shape;188;g36f48e18d0b_0_24"/>
          <p:cNvSpPr txBox="1"/>
          <p:nvPr/>
        </p:nvSpPr>
        <p:spPr>
          <a:xfrm>
            <a:off x="139688" y="705300"/>
            <a:ext cx="8866200" cy="25152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rancangan rencana Proyek ini bertujuan merancang dan membangun sebuah platform data otomatis untuk analisis kualitas udara, dengan mengambil studi kasus awal berpusat dulu di </a:t>
            </a:r>
            <a:r>
              <a:rPr b="1" lang="en-US" sz="1100">
                <a:solidFill>
                  <a:schemeClr val="dk1"/>
                </a:solidFill>
              </a:rPr>
              <a:t>Kota Bandung</a:t>
            </a:r>
            <a:r>
              <a:rPr lang="en-US" sz="1100">
                <a:solidFill>
                  <a:schemeClr val="dk1"/>
                </a:solidFill>
              </a:rPr>
              <a:t>. Secara umum, proyek ini akan menciptakan sebuah </a:t>
            </a:r>
            <a:r>
              <a:rPr i="1" lang="en-US" sz="1100">
                <a:solidFill>
                  <a:schemeClr val="dk1"/>
                </a:solidFill>
              </a:rPr>
              <a:t>pipeline</a:t>
            </a:r>
            <a:r>
              <a:rPr lang="en-US" sz="1100">
                <a:solidFill>
                  <a:schemeClr val="dk1"/>
                </a:solidFill>
              </a:rPr>
              <a:t> data </a:t>
            </a:r>
            <a:r>
              <a:rPr i="1" lang="en-US" sz="1100">
                <a:solidFill>
                  <a:schemeClr val="dk1"/>
                </a:solidFill>
              </a:rPr>
              <a:t>end-to-end</a:t>
            </a:r>
            <a:r>
              <a:rPr lang="en-US" sz="1100">
                <a:solidFill>
                  <a:schemeClr val="dk1"/>
                </a:solidFill>
              </a:rPr>
              <a:t> yang mengumpulkan data kualitas udara historis dari beberapa sumber, mengolahnya menjadi informasi yang bersih dan terstruktur, lalu menyajikannya dalam sebuah </a:t>
            </a:r>
            <a:r>
              <a:rPr i="1" lang="en-US" sz="1100">
                <a:solidFill>
                  <a:schemeClr val="dk1"/>
                </a:solidFill>
              </a:rPr>
              <a:t>dashboard</a:t>
            </a:r>
            <a:r>
              <a:rPr lang="en-US" sz="1100">
                <a:solidFill>
                  <a:schemeClr val="dk1"/>
                </a:solidFill>
              </a:rPr>
              <a:t> interaktif.</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Tujuan utama</a:t>
            </a:r>
            <a:r>
              <a:rPr lang="en-US" sz="1100">
                <a:solidFill>
                  <a:schemeClr val="dk1"/>
                </a:solidFill>
              </a:rPr>
              <a:t> dari proyek ini adalah mengubah data mentah yang sulit diakses menjadi wawasan yang dapat ditindaklanjuti. </a:t>
            </a:r>
            <a:r>
              <a:rPr b="1" lang="en-US" sz="1100">
                <a:solidFill>
                  <a:schemeClr val="dk1"/>
                </a:solidFill>
              </a:rPr>
              <a:t>Hasil yang diharapkan</a:t>
            </a:r>
            <a:r>
              <a:rPr lang="en-US" sz="1100">
                <a:solidFill>
                  <a:schemeClr val="dk1"/>
                </a:solidFill>
              </a:rPr>
              <a:t> adalah sebuah </a:t>
            </a:r>
            <a:r>
              <a:rPr i="1" lang="en-US" sz="1100">
                <a:solidFill>
                  <a:schemeClr val="dk1"/>
                </a:solidFill>
              </a:rPr>
              <a:t>dashboard</a:t>
            </a:r>
            <a:r>
              <a:rPr lang="en-US" sz="1100">
                <a:solidFill>
                  <a:schemeClr val="dk1"/>
                </a:solidFill>
              </a:rPr>
              <a:t> fungsional yang menampilkan tren kualitas udara tahunan di Bandung, serta sebuah </a:t>
            </a:r>
            <a:r>
              <a:rPr i="1" lang="en-US" sz="1100">
                <a:solidFill>
                  <a:schemeClr val="dk1"/>
                </a:solidFill>
              </a:rPr>
              <a:t>pipeline</a:t>
            </a:r>
            <a:r>
              <a:rPr lang="en-US" sz="1100">
                <a:solidFill>
                  <a:schemeClr val="dk1"/>
                </a:solidFill>
              </a:rPr>
              <a:t> data yang andal dan siap untuk dikembangkan ke skala yang lebih besar.</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Proyek ini </a:t>
            </a:r>
            <a:r>
              <a:rPr b="1" lang="en-US" sz="1100">
                <a:solidFill>
                  <a:schemeClr val="dk1"/>
                </a:solidFill>
              </a:rPr>
              <a:t>penting</a:t>
            </a:r>
            <a:r>
              <a:rPr lang="en-US" sz="1100">
                <a:solidFill>
                  <a:schemeClr val="dk1"/>
                </a:solidFill>
              </a:rPr>
              <a:t> karena analisis kualitas udara yang cepat dan akurat sangat krusial untuk kesehatan publik dan perumusan kebijakan lingkungan. </a:t>
            </a:r>
            <a:r>
              <a:rPr b="1" lang="en-US" sz="1100">
                <a:solidFill>
                  <a:schemeClr val="dk1"/>
                </a:solidFill>
              </a:rPr>
              <a:t>Pihak yang diuntungkan</a:t>
            </a:r>
            <a:r>
              <a:rPr lang="en-US" sz="1100">
                <a:solidFill>
                  <a:schemeClr val="dk1"/>
                </a:solidFill>
              </a:rPr>
              <a:t> dari proyek ini adalah:</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Pemerintah Daerah &amp; Pembuat Kebijakan:</a:t>
            </a:r>
            <a:r>
              <a:rPr lang="en-US" sz="1100">
                <a:solidFill>
                  <a:schemeClr val="dk1"/>
                </a:solidFill>
              </a:rPr>
              <a:t> Mendapatkan data terolah untuk mendukung kebijakan mitigasi polusi.</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Akademisi &amp; Peneliti:</a:t>
            </a:r>
            <a:r>
              <a:rPr lang="en-US" sz="1100">
                <a:solidFill>
                  <a:schemeClr val="dk1"/>
                </a:solidFill>
              </a:rPr>
              <a:t> Memperoleh akses mudah ke data historis yang bersih untuk penelitian.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Masyarakat Umum:</a:t>
            </a:r>
            <a:r>
              <a:rPr lang="en-US" sz="1100">
                <a:solidFill>
                  <a:schemeClr val="dk1"/>
                </a:solidFill>
              </a:rPr>
              <a:t> Meningkatkan kesadaran akan kondisi kualitas udara di lingkungan mereka.</a:t>
            </a:r>
            <a:endParaRPr sz="1100">
              <a:solidFill>
                <a:schemeClr val="dk1"/>
              </a:solidFill>
            </a:endParaRPr>
          </a:p>
          <a:p>
            <a:pPr indent="0" lvl="0" marL="0" rtl="0" algn="l">
              <a:lnSpc>
                <a:spcPct val="100000"/>
              </a:lnSpc>
              <a:spcBef>
                <a:spcPts val="1200"/>
              </a:spcBef>
              <a:spcAft>
                <a:spcPts val="1200"/>
              </a:spcAft>
              <a:buClr>
                <a:schemeClr val="dk1"/>
              </a:buClr>
              <a:buSzPts val="1100"/>
              <a:buFont typeface="Arial"/>
              <a:buNone/>
            </a:pPr>
            <a:r>
              <a:t/>
            </a:r>
            <a:endParaRPr b="1" sz="11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192" name="Shape 192"/>
        <p:cNvGrpSpPr/>
        <p:nvPr/>
      </p:nvGrpSpPr>
      <p:grpSpPr>
        <a:xfrm>
          <a:off x="0" y="0"/>
          <a:ext cx="0" cy="0"/>
          <a:chOff x="0" y="0"/>
          <a:chExt cx="0" cy="0"/>
        </a:xfrm>
      </p:grpSpPr>
      <p:sp>
        <p:nvSpPr>
          <p:cNvPr id="193" name="Google Shape;193;g27348ee98e6_0_6"/>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94" name="Google Shape;194;g27348ee98e6_0_6"/>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95" name="Google Shape;195;g27348ee98e6_0_6"/>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196" name="Google Shape;196;g27348ee98e6_0_6"/>
          <p:cNvSpPr txBox="1"/>
          <p:nvPr>
            <p:ph type="ctrTitle"/>
          </p:nvPr>
        </p:nvSpPr>
        <p:spPr>
          <a:xfrm>
            <a:off x="4776450" y="2352200"/>
            <a:ext cx="4034400" cy="1357800"/>
          </a:xfrm>
          <a:prstGeom prst="rect">
            <a:avLst/>
          </a:prstGeom>
          <a:noFill/>
          <a:ln>
            <a:noFill/>
          </a:ln>
        </p:spPr>
        <p:txBody>
          <a:bodyPr anchorCtr="0" anchor="ctr" bIns="45700" lIns="91425" spcFirstLastPara="1" rIns="91425" wrap="square" tIns="45700">
            <a:normAutofit/>
          </a:bodyPr>
          <a:lstStyle/>
          <a:p>
            <a:pPr indent="0" lvl="0" marL="0" rtl="0" algn="l">
              <a:lnSpc>
                <a:spcPct val="85000"/>
              </a:lnSpc>
              <a:spcBef>
                <a:spcPts val="0"/>
              </a:spcBef>
              <a:spcAft>
                <a:spcPts val="0"/>
              </a:spcAft>
              <a:buSzPts val="1800"/>
              <a:buNone/>
            </a:pPr>
            <a:r>
              <a:rPr b="1" lang="en-US" sz="4800">
                <a:solidFill>
                  <a:schemeClr val="lt1"/>
                </a:solidFill>
                <a:latin typeface="Plus Jakarta Sans"/>
                <a:ea typeface="Plus Jakarta Sans"/>
                <a:cs typeface="Plus Jakarta Sans"/>
                <a:sym typeface="Plus Jakarta Sans"/>
              </a:rPr>
              <a:t>Problem Statement</a:t>
            </a:r>
            <a:endParaRPr b="1" sz="4800">
              <a:solidFill>
                <a:schemeClr val="lt1"/>
              </a:solidFill>
              <a:latin typeface="Plus Jakarta Sans"/>
              <a:ea typeface="Plus Jakarta Sans"/>
              <a:cs typeface="Plus Jakarta Sans"/>
              <a:sym typeface="Plus Jakarta Sans"/>
            </a:endParaRPr>
          </a:p>
        </p:txBody>
      </p:sp>
      <p:pic>
        <p:nvPicPr>
          <p:cNvPr id="197" name="Google Shape;197;g27348ee98e6_0_6"/>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01" name="Shape 201"/>
        <p:cNvGrpSpPr/>
        <p:nvPr/>
      </p:nvGrpSpPr>
      <p:grpSpPr>
        <a:xfrm>
          <a:off x="0" y="0"/>
          <a:ext cx="0" cy="0"/>
          <a:chOff x="0" y="0"/>
          <a:chExt cx="0" cy="0"/>
        </a:xfrm>
      </p:grpSpPr>
      <p:pic>
        <p:nvPicPr>
          <p:cNvPr id="202" name="Google Shape;202;g27348ee98e6_0_14"/>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03" name="Google Shape;203;g27348ee98e6_0_14"/>
          <p:cNvSpPr txBox="1"/>
          <p:nvPr/>
        </p:nvSpPr>
        <p:spPr>
          <a:xfrm>
            <a:off x="250675" y="348050"/>
            <a:ext cx="8805300" cy="18627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200"/>
              </a:spcBef>
              <a:spcAft>
                <a:spcPts val="0"/>
              </a:spcAft>
              <a:buNone/>
            </a:pPr>
            <a:r>
              <a:rPr b="1" lang="en-US" sz="1100">
                <a:solidFill>
                  <a:schemeClr val="dk1"/>
                </a:solidFill>
              </a:rPr>
              <a:t>Masalah Spesifik yang Dihadapi</a:t>
            </a:r>
            <a:endParaRPr b="1" sz="1100">
              <a:solidFill>
                <a:schemeClr val="dk1"/>
              </a:solidFill>
            </a:endParaRPr>
          </a:p>
          <a:p>
            <a:pPr indent="0" lvl="0" marL="0" rtl="0" algn="l">
              <a:lnSpc>
                <a:spcPct val="115000"/>
              </a:lnSpc>
              <a:spcBef>
                <a:spcPts val="1200"/>
              </a:spcBef>
              <a:spcAft>
                <a:spcPts val="0"/>
              </a:spcAft>
              <a:buNone/>
            </a:pPr>
            <a:r>
              <a:rPr lang="en-US" sz="1100">
                <a:solidFill>
                  <a:schemeClr val="dk1"/>
                </a:solidFill>
              </a:rPr>
              <a:t>Analisis tren kualitas udara</a:t>
            </a:r>
            <a:r>
              <a:rPr lang="en-US" sz="1000">
                <a:solidFill>
                  <a:schemeClr val="dk1"/>
                </a:solidFill>
              </a:rPr>
              <a:t> (PM2.5 &amp; PM10)</a:t>
            </a:r>
            <a:r>
              <a:rPr lang="en-US" sz="1100">
                <a:solidFill>
                  <a:schemeClr val="dk1"/>
                </a:solidFill>
              </a:rPr>
              <a:t> historis di Bandung secara signifikan </a:t>
            </a:r>
            <a:r>
              <a:rPr b="1" lang="en-US" sz="1100">
                <a:solidFill>
                  <a:schemeClr val="dk1"/>
                </a:solidFill>
              </a:rPr>
              <a:t>terhambat oleh data yang terfragmentasi dan terperangkap dalam format yang sulit diolah</a:t>
            </a:r>
            <a:r>
              <a:rPr lang="en-US" sz="1100">
                <a:solidFill>
                  <a:schemeClr val="dk1"/>
                </a:solidFill>
              </a:rPr>
              <a:t>, seperti laporan peringkat tahunan dalam dokumen PDF. Proses pengumpulan dan pengolahan data secara manual tidak hanya </a:t>
            </a:r>
            <a:r>
              <a:rPr b="1" lang="en-US" sz="1100">
                <a:solidFill>
                  <a:schemeClr val="dk1"/>
                </a:solidFill>
              </a:rPr>
              <a:t>memakan waktu dan sangat lambat</a:t>
            </a:r>
            <a:r>
              <a:rPr lang="en-US" sz="1100">
                <a:solidFill>
                  <a:schemeClr val="dk1"/>
                </a:solidFill>
              </a:rPr>
              <a:t>, tetapi juga </a:t>
            </a:r>
            <a:r>
              <a:rPr b="1" lang="en-US" sz="1100">
                <a:solidFill>
                  <a:schemeClr val="dk1"/>
                </a:solidFill>
              </a:rPr>
              <a:t>rentan terhadap kesalahan manusia (</a:t>
            </a:r>
            <a:r>
              <a:rPr b="1" i="1" lang="en-US" sz="1100">
                <a:solidFill>
                  <a:schemeClr val="dk1"/>
                </a:solidFill>
              </a:rPr>
              <a:t>human error</a:t>
            </a:r>
            <a:r>
              <a:rPr b="1" lang="en-US" sz="1100">
                <a:solidFill>
                  <a:schemeClr val="dk1"/>
                </a:solidFill>
              </a:rPr>
              <a:t>)</a:t>
            </a:r>
            <a:r>
              <a:rPr lang="en-US" sz="1100">
                <a:solidFill>
                  <a:schemeClr val="dk1"/>
                </a:solidFill>
              </a:rPr>
              <a:t>. Akibatnya, para pemangku kepentingan tidak memiliki akses cepat ke data yang konsisten dan terstruktur, sehingga menyulitkan evaluasi kebijakan dan identifikasi pola jangka panjang.</a:t>
            </a:r>
            <a:endParaRPr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Tujuan Proyek</a:t>
            </a:r>
            <a:endParaRPr b="1" sz="1100">
              <a:solidFill>
                <a:schemeClr val="dk1"/>
              </a:solidFill>
            </a:endParaRPr>
          </a:p>
          <a:p>
            <a:pPr indent="0" lvl="0" marL="0" rtl="0" algn="l">
              <a:lnSpc>
                <a:spcPct val="115000"/>
              </a:lnSpc>
              <a:spcBef>
                <a:spcPts val="1200"/>
              </a:spcBef>
              <a:spcAft>
                <a:spcPts val="0"/>
              </a:spcAft>
              <a:buNone/>
            </a:pPr>
            <a:r>
              <a:rPr lang="en-US" sz="1100">
                <a:solidFill>
                  <a:schemeClr val="dk1"/>
                </a:solidFill>
              </a:rPr>
              <a:t>Untuk memecahkan masalah tersebut, proyek ini memiliki tiga tujuan spesifik:</a:t>
            </a:r>
            <a:endParaRPr sz="11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US" sz="1100">
                <a:solidFill>
                  <a:schemeClr val="dk1"/>
                </a:solidFill>
              </a:rPr>
              <a:t>Mengotomatiskan alur kerja data</a:t>
            </a:r>
            <a:r>
              <a:rPr lang="en-US" sz="1100">
                <a:solidFill>
                  <a:schemeClr val="dk1"/>
                </a:solidFill>
              </a:rPr>
              <a:t> mulai dari ekstraksi, transformasi (pembersihan &amp; agregasi), hingga pemuatan (ETL) ke dalam sebuah </a:t>
            </a:r>
            <a:r>
              <a:rPr i="1" lang="en-US" sz="1100">
                <a:solidFill>
                  <a:schemeClr val="dk1"/>
                </a:solidFill>
              </a:rPr>
              <a:t>data warehouse</a:t>
            </a:r>
            <a:r>
              <a:rPr lang="en-US" sz="1100">
                <a:solidFill>
                  <a:schemeClr val="dk1"/>
                </a:solidFill>
              </a:rPr>
              <a:t> terpusat.</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Membangun satu sumber kebenaran data (</a:t>
            </a:r>
            <a:r>
              <a:rPr b="1" i="1" lang="en-US" sz="1100">
                <a:solidFill>
                  <a:schemeClr val="dk1"/>
                </a:solidFill>
              </a:rPr>
              <a:t>single source of truth</a:t>
            </a:r>
            <a:r>
              <a:rPr b="1" lang="en-US" sz="1100">
                <a:solidFill>
                  <a:schemeClr val="dk1"/>
                </a:solidFill>
              </a:rPr>
              <a:t>)</a:t>
            </a:r>
            <a:r>
              <a:rPr lang="en-US" sz="1100">
                <a:solidFill>
                  <a:schemeClr val="dk1"/>
                </a:solidFill>
              </a:rPr>
              <a:t> yang bersih, terstruktur, dan teroptimasi untuk analisis kualitas udara historis.</a:t>
            </a: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US" sz="1100">
                <a:solidFill>
                  <a:schemeClr val="dk1"/>
                </a:solidFill>
              </a:rPr>
              <a:t>Mengembangkan sebuah </a:t>
            </a:r>
            <a:r>
              <a:rPr b="1" i="1" lang="en-US" sz="1100">
                <a:solidFill>
                  <a:schemeClr val="dk1"/>
                </a:solidFill>
              </a:rPr>
              <a:t>dashboard</a:t>
            </a:r>
            <a:r>
              <a:rPr b="1" lang="en-US" sz="1100">
                <a:solidFill>
                  <a:schemeClr val="dk1"/>
                </a:solidFill>
              </a:rPr>
              <a:t> interaktif</a:t>
            </a:r>
            <a:r>
              <a:rPr lang="en-US" sz="1100">
                <a:solidFill>
                  <a:schemeClr val="dk1"/>
                </a:solidFill>
              </a:rPr>
              <a:t> yang menyajikan data dalam bentuk visual yang mudah dipahami untuk mendukung pengambilan keputusan.</a:t>
            </a:r>
            <a:endParaRPr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Metrik Kesuksesan Proyek, </a:t>
            </a:r>
            <a:r>
              <a:rPr lang="en-US" sz="1100">
                <a:solidFill>
                  <a:schemeClr val="dk1"/>
                </a:solidFill>
              </a:rPr>
              <a:t>Keberhasilan proyek akan diukur melalui metrik berikut:</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US" sz="1100">
                <a:solidFill>
                  <a:schemeClr val="dk1"/>
                </a:solidFill>
              </a:rPr>
              <a:t>Pipeline Reliability:</a:t>
            </a:r>
            <a:r>
              <a:rPr lang="en-US" sz="1100">
                <a:solidFill>
                  <a:schemeClr val="dk1"/>
                </a:solidFill>
              </a:rPr>
              <a:t> Keberhasilan eksekusi </a:t>
            </a:r>
            <a:r>
              <a:rPr i="1" lang="en-US" sz="1100">
                <a:solidFill>
                  <a:schemeClr val="dk1"/>
                </a:solidFill>
              </a:rPr>
              <a:t>pipeline</a:t>
            </a:r>
            <a:r>
              <a:rPr lang="en-US" sz="1100">
                <a:solidFill>
                  <a:schemeClr val="dk1"/>
                </a:solidFill>
              </a:rPr>
              <a:t> data tahunan di Airflow mencapai </a:t>
            </a:r>
            <a:r>
              <a:rPr b="1" lang="en-US" sz="1100">
                <a:solidFill>
                  <a:schemeClr val="dk1"/>
                </a:solidFill>
              </a:rPr>
              <a:t>&gt;99%</a:t>
            </a:r>
            <a:r>
              <a:rPr lang="en-US" sz="1100">
                <a:solidFill>
                  <a:schemeClr val="dk1"/>
                </a:solidFill>
              </a:rPr>
              <a:t> tanpa kegagalan.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Data Freshness:</a:t>
            </a:r>
            <a:r>
              <a:rPr lang="en-US" sz="1100">
                <a:solidFill>
                  <a:schemeClr val="dk1"/>
                </a:solidFill>
              </a:rPr>
              <a:t> Data tahunan yang baru dirilis tersedia di </a:t>
            </a:r>
            <a:r>
              <a:rPr i="1" lang="en-US" sz="1100">
                <a:solidFill>
                  <a:schemeClr val="dk1"/>
                </a:solidFill>
              </a:rPr>
              <a:t>dashboard</a:t>
            </a:r>
            <a:r>
              <a:rPr lang="en-US" sz="1100">
                <a:solidFill>
                  <a:schemeClr val="dk1"/>
                </a:solidFill>
              </a:rPr>
              <a:t> dalam waktu </a:t>
            </a:r>
            <a:r>
              <a:rPr b="1" lang="en-US" sz="1100">
                <a:solidFill>
                  <a:schemeClr val="dk1"/>
                </a:solidFill>
              </a:rPr>
              <a:t>≤ 24 jam</a:t>
            </a:r>
            <a:r>
              <a:rPr lang="en-US"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Data Completeness:</a:t>
            </a:r>
            <a:r>
              <a:rPr lang="en-US" sz="1100">
                <a:solidFill>
                  <a:schemeClr val="dk1"/>
                </a:solidFill>
              </a:rPr>
              <a:t> Tingkat data yang hilang dari sumber teridentifikasi </a:t>
            </a:r>
            <a:r>
              <a:rPr b="1" lang="en-US" sz="1100">
                <a:solidFill>
                  <a:schemeClr val="dk1"/>
                </a:solidFill>
              </a:rPr>
              <a:t>&lt; 1%</a:t>
            </a:r>
            <a:r>
              <a:rPr lang="en-US" sz="1100">
                <a:solidFill>
                  <a:schemeClr val="dk1"/>
                </a:solidFill>
              </a:rPr>
              <a:t> setelah proses ETL.</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rPr>
              <a:t>Dashboard Usage:</a:t>
            </a:r>
            <a:r>
              <a:rPr lang="en-US" sz="1100">
                <a:solidFill>
                  <a:schemeClr val="dk1"/>
                </a:solidFill>
              </a:rPr>
              <a:t> </a:t>
            </a:r>
            <a:r>
              <a:rPr i="1" lang="en-US" sz="1100">
                <a:solidFill>
                  <a:schemeClr val="dk1"/>
                </a:solidFill>
              </a:rPr>
              <a:t>Dashboard</a:t>
            </a:r>
            <a:r>
              <a:rPr lang="en-US" sz="1100">
                <a:solidFill>
                  <a:schemeClr val="dk1"/>
                </a:solidFill>
              </a:rPr>
              <a:t> diakses oleh pemangku kepentingan dengan target </a:t>
            </a:r>
            <a:r>
              <a:rPr b="1" lang="en-US" sz="1100">
                <a:solidFill>
                  <a:schemeClr val="dk1"/>
                </a:solidFill>
              </a:rPr>
              <a:t>≥ 10 kunjungan unik per minggu</a:t>
            </a:r>
            <a:r>
              <a:rPr lang="en-US" sz="1100">
                <a:solidFill>
                  <a:schemeClr val="dk1"/>
                </a:solidFill>
              </a:rPr>
              <a:t> (opsional)</a:t>
            </a:r>
            <a:endParaRPr b="1" sz="10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sz="10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8A8C4"/>
        </a:solidFill>
      </p:bgPr>
    </p:bg>
    <p:spTree>
      <p:nvGrpSpPr>
        <p:cNvPr id="207" name="Shape 207"/>
        <p:cNvGrpSpPr/>
        <p:nvPr/>
      </p:nvGrpSpPr>
      <p:grpSpPr>
        <a:xfrm>
          <a:off x="0" y="0"/>
          <a:ext cx="0" cy="0"/>
          <a:chOff x="0" y="0"/>
          <a:chExt cx="0" cy="0"/>
        </a:xfrm>
      </p:grpSpPr>
      <p:sp>
        <p:nvSpPr>
          <p:cNvPr id="208" name="Google Shape;208;g27348ee98e6_0_22"/>
          <p:cNvSpPr/>
          <p:nvPr/>
        </p:nvSpPr>
        <p:spPr>
          <a:xfrm>
            <a:off x="-1050025" y="1135575"/>
            <a:ext cx="5007900" cy="4009500"/>
          </a:xfrm>
          <a:prstGeom prst="parallelogram">
            <a:avLst>
              <a:gd fmla="val 25000" name="adj"/>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09" name="Google Shape;209;g27348ee98e6_0_22"/>
          <p:cNvSpPr/>
          <p:nvPr/>
        </p:nvSpPr>
        <p:spPr>
          <a:xfrm>
            <a:off x="1231875" y="3379605"/>
            <a:ext cx="2726100" cy="1765500"/>
          </a:xfrm>
          <a:prstGeom prst="parallelogram">
            <a:avLst>
              <a:gd fmla="val 25000" name="adj"/>
            </a:avLst>
          </a:prstGeom>
          <a:solidFill>
            <a:srgbClr val="FFBD5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10" name="Google Shape;210;g27348ee98e6_0_22"/>
          <p:cNvSpPr/>
          <p:nvPr/>
        </p:nvSpPr>
        <p:spPr>
          <a:xfrm>
            <a:off x="2300550" y="3923775"/>
            <a:ext cx="1853100" cy="1221300"/>
          </a:xfrm>
          <a:prstGeom prst="parallelogram">
            <a:avLst>
              <a:gd fmla="val 25000" name="adj"/>
            </a:avLst>
          </a:prstGeom>
          <a:solidFill>
            <a:srgbClr val="F08B3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211" name="Google Shape;211;g27348ee98e6_0_22"/>
          <p:cNvSpPr txBox="1"/>
          <p:nvPr>
            <p:ph type="ctrTitle"/>
          </p:nvPr>
        </p:nvSpPr>
        <p:spPr>
          <a:xfrm>
            <a:off x="4473325" y="2352200"/>
            <a:ext cx="4337400" cy="13578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85000"/>
              </a:lnSpc>
              <a:spcBef>
                <a:spcPts val="0"/>
              </a:spcBef>
              <a:spcAft>
                <a:spcPts val="0"/>
              </a:spcAft>
              <a:buSzPct val="37500"/>
              <a:buNone/>
            </a:pPr>
            <a:r>
              <a:rPr b="1" lang="en-US" sz="4800">
                <a:solidFill>
                  <a:schemeClr val="lt1"/>
                </a:solidFill>
                <a:latin typeface="Plus Jakarta Sans"/>
                <a:ea typeface="Plus Jakarta Sans"/>
                <a:cs typeface="Plus Jakarta Sans"/>
                <a:sym typeface="Plus Jakarta Sans"/>
              </a:rPr>
              <a:t>Data Platform Understanding</a:t>
            </a:r>
            <a:endParaRPr b="1" sz="4800">
              <a:solidFill>
                <a:schemeClr val="lt1"/>
              </a:solidFill>
              <a:latin typeface="Plus Jakarta Sans"/>
              <a:ea typeface="Plus Jakarta Sans"/>
              <a:cs typeface="Plus Jakarta Sans"/>
              <a:sym typeface="Plus Jakarta Sans"/>
            </a:endParaRPr>
          </a:p>
        </p:txBody>
      </p:sp>
      <p:pic>
        <p:nvPicPr>
          <p:cNvPr id="212" name="Google Shape;212;g27348ee98e6_0_22"/>
          <p:cNvPicPr preferRelativeResize="0"/>
          <p:nvPr/>
        </p:nvPicPr>
        <p:blipFill rotWithShape="1">
          <a:blip r:embed="rId3">
            <a:alphaModFix/>
          </a:blip>
          <a:srcRect b="0" l="0" r="0" t="0"/>
          <a:stretch/>
        </p:blipFill>
        <p:spPr>
          <a:xfrm>
            <a:off x="7625838" y="276722"/>
            <a:ext cx="1185011" cy="35873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216" name="Shape 216"/>
        <p:cNvGrpSpPr/>
        <p:nvPr/>
      </p:nvGrpSpPr>
      <p:grpSpPr>
        <a:xfrm>
          <a:off x="0" y="0"/>
          <a:ext cx="0" cy="0"/>
          <a:chOff x="0" y="0"/>
          <a:chExt cx="0" cy="0"/>
        </a:xfrm>
      </p:grpSpPr>
      <p:pic>
        <p:nvPicPr>
          <p:cNvPr id="217" name="Google Shape;217;g27348ee98e6_0_30"/>
          <p:cNvPicPr preferRelativeResize="0"/>
          <p:nvPr/>
        </p:nvPicPr>
        <p:blipFill rotWithShape="1">
          <a:blip r:embed="rId3">
            <a:alphaModFix/>
          </a:blip>
          <a:srcRect b="0" l="0" r="0" t="0"/>
          <a:stretch/>
        </p:blipFill>
        <p:spPr>
          <a:xfrm>
            <a:off x="7630763" y="276049"/>
            <a:ext cx="1184604" cy="360062"/>
          </a:xfrm>
          <a:prstGeom prst="rect">
            <a:avLst/>
          </a:prstGeom>
          <a:noFill/>
          <a:ln>
            <a:noFill/>
          </a:ln>
        </p:spPr>
      </p:pic>
      <p:sp>
        <p:nvSpPr>
          <p:cNvPr id="218" name="Google Shape;218;g27348ee98e6_0_30"/>
          <p:cNvSpPr txBox="1"/>
          <p:nvPr/>
        </p:nvSpPr>
        <p:spPr>
          <a:xfrm>
            <a:off x="200900" y="276050"/>
            <a:ext cx="8177700" cy="1984200"/>
          </a:xfrm>
          <a:prstGeom prst="rect">
            <a:avLst/>
          </a:prstGeom>
          <a:noFill/>
          <a:ln>
            <a:noFill/>
          </a:ln>
        </p:spPr>
        <p:txBody>
          <a:bodyPr anchorCtr="0" anchor="t" bIns="91450" lIns="91450" spcFirstLastPara="1" rIns="91450" wrap="square" tIns="91450">
            <a:noAutofit/>
          </a:bodyPr>
          <a:lstStyle/>
          <a:p>
            <a:pPr indent="0" lvl="0" marL="0" rtl="0" algn="l">
              <a:lnSpc>
                <a:spcPct val="115000"/>
              </a:lnSpc>
              <a:spcBef>
                <a:spcPts val="1400"/>
              </a:spcBef>
              <a:spcAft>
                <a:spcPts val="0"/>
              </a:spcAft>
              <a:buClr>
                <a:schemeClr val="dk1"/>
              </a:buClr>
              <a:buSzPts val="1100"/>
              <a:buFont typeface="Arial"/>
              <a:buNone/>
            </a:pPr>
            <a:r>
              <a:rPr b="1" lang="en-US" sz="1300">
                <a:solidFill>
                  <a:schemeClr val="dk1"/>
                </a:solidFill>
              </a:rPr>
              <a:t>Alur Kerja Platform Data: Dari Sumber ke Visualisasi</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1. SUMBER DATA &amp; PENGAMBILAN (Ingestion) </a:t>
            </a:r>
            <a:r>
              <a:rPr lang="en-US" sz="1100">
                <a:solidFill>
                  <a:schemeClr val="dk1"/>
                </a:solidFill>
              </a:rPr>
              <a:t>📄 Laporan (PDF, Excel) ,🗂️ Dataset (CSV, JSON), ⚙️ API Publ</a:t>
            </a:r>
            <a:r>
              <a:rPr lang="en-US" sz="1100">
                <a:solidFill>
                  <a:schemeClr val="dk1"/>
                </a:solidFill>
              </a:rPr>
              <a:t>i</a:t>
            </a:r>
            <a:r>
              <a:rPr lang="en-US" sz="1100">
                <a:solidFill>
                  <a:schemeClr val="dk1"/>
                </a:solidFill>
              </a:rPr>
              <a:t>k</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2. </a:t>
            </a:r>
            <a:r>
              <a:rPr b="1" lang="en-US" sz="1100">
                <a:solidFill>
                  <a:schemeClr val="dk1"/>
                </a:solidFill>
              </a:rPr>
              <a:t>Metode Pengambilan: </a:t>
            </a:r>
            <a:r>
              <a:rPr lang="en-US" sz="1100">
                <a:solidFill>
                  <a:schemeClr val="dk1"/>
                </a:solidFill>
              </a:rPr>
              <a:t>Otomatisasi menggunakan </a:t>
            </a:r>
            <a:r>
              <a:rPr b="1" lang="en-US" sz="1100">
                <a:solidFill>
                  <a:schemeClr val="dk1"/>
                </a:solidFill>
              </a:rPr>
              <a:t>Skrip Python</a:t>
            </a:r>
            <a:r>
              <a:rPr lang="en-US" sz="1100">
                <a:solidFill>
                  <a:schemeClr val="dk1"/>
                </a:solidFill>
              </a:rPr>
              <a:t> (diorkestrasi oleh Airflow) untuk mengekstrak dan mengumpulkan semua data mentah.</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sz="1100">
                <a:solidFill>
                  <a:schemeClr val="dk1"/>
                </a:solidFill>
              </a:rPr>
              <a:t>3. </a:t>
            </a:r>
            <a:r>
              <a:rPr b="1" lang="en-US" sz="1100">
                <a:solidFill>
                  <a:schemeClr val="dk1"/>
                </a:solidFill>
              </a:rPr>
              <a:t>PEMROSESAN &amp; PENYIMPANAN (ETL &amp; Warehouse), Alur Kerja Data:</a:t>
            </a:r>
            <a:endParaRPr b="1" sz="1100">
              <a:solidFill>
                <a:schemeClr val="dk1"/>
              </a:solidFill>
            </a:endParaRPr>
          </a:p>
          <a:p>
            <a:pPr indent="-298450" lvl="0" marL="457200" rtl="0" algn="l">
              <a:lnSpc>
                <a:spcPct val="115000"/>
              </a:lnSpc>
              <a:spcBef>
                <a:spcPts val="1200"/>
              </a:spcBef>
              <a:spcAft>
                <a:spcPts val="0"/>
              </a:spcAft>
              <a:buSzPts val="1100"/>
              <a:buChar char="-"/>
            </a:pPr>
            <a:r>
              <a:rPr b="1" lang="en-US" sz="1100">
                <a:solidFill>
                  <a:schemeClr val="dk1"/>
                </a:solidFill>
              </a:rPr>
              <a:t>Staging:</a:t>
            </a:r>
            <a:r>
              <a:rPr lang="en-US" sz="1100">
                <a:solidFill>
                  <a:schemeClr val="dk1"/>
                </a:solidFill>
              </a:rPr>
              <a:t> Data mentah dari semua sumber disimpan sementara di </a:t>
            </a:r>
            <a:r>
              <a:rPr b="1" lang="en-US" sz="1100">
                <a:solidFill>
                  <a:schemeClr val="dk1"/>
                </a:solidFill>
              </a:rPr>
              <a:t>PostgreSQL</a:t>
            </a:r>
            <a:r>
              <a:rPr lang="en-US" sz="1100">
                <a:solidFill>
                  <a:schemeClr val="dk1"/>
                </a:solidFill>
              </a:rPr>
              <a:t> (</a:t>
            </a:r>
            <a:r>
              <a:rPr lang="en-US" sz="1100">
                <a:solidFill>
                  <a:srgbClr val="188038"/>
                </a:solidFill>
                <a:latin typeface="Roboto Mono"/>
                <a:ea typeface="Roboto Mono"/>
                <a:cs typeface="Roboto Mono"/>
                <a:sym typeface="Roboto Mono"/>
              </a:rPr>
              <a:t>Staging Area</a:t>
            </a:r>
            <a:r>
              <a:rPr lang="en-US" sz="1100">
                <a:solidFill>
                  <a:schemeClr val="dk1"/>
                </a:solidFill>
              </a:rPr>
              <a:t>).</a:t>
            </a:r>
            <a:endParaRPr sz="1100">
              <a:solidFill>
                <a:schemeClr val="dk1"/>
              </a:solidFill>
            </a:endParaRPr>
          </a:p>
          <a:p>
            <a:pPr indent="-298450" lvl="0" marL="457200" rtl="0" algn="l">
              <a:lnSpc>
                <a:spcPct val="115000"/>
              </a:lnSpc>
              <a:spcBef>
                <a:spcPts val="0"/>
              </a:spcBef>
              <a:spcAft>
                <a:spcPts val="0"/>
              </a:spcAft>
              <a:buSzPts val="1100"/>
              <a:buChar char="-"/>
            </a:pPr>
            <a:r>
              <a:rPr b="1" lang="en-US" sz="1100">
                <a:solidFill>
                  <a:schemeClr val="dk1"/>
                </a:solidFill>
              </a:rPr>
              <a:t>Transformasi:</a:t>
            </a:r>
            <a:r>
              <a:rPr lang="en-US" sz="1100">
                <a:solidFill>
                  <a:schemeClr val="dk1"/>
                </a:solidFill>
              </a:rPr>
              <a:t> </a:t>
            </a:r>
            <a:r>
              <a:rPr b="1" lang="en-US" sz="1100">
                <a:solidFill>
                  <a:schemeClr val="dk1"/>
                </a:solidFill>
              </a:rPr>
              <a:t>Apache Spark</a:t>
            </a:r>
            <a:r>
              <a:rPr lang="en-US" sz="1100">
                <a:solidFill>
                  <a:schemeClr val="dk1"/>
                </a:solidFill>
              </a:rPr>
              <a:t> menjalankan </a:t>
            </a:r>
            <a:r>
              <a:rPr i="1" lang="en-US" sz="1100">
                <a:solidFill>
                  <a:schemeClr val="dk1"/>
                </a:solidFill>
              </a:rPr>
              <a:t>batch job</a:t>
            </a:r>
            <a:r>
              <a:rPr lang="en-US" sz="1100">
                <a:solidFill>
                  <a:schemeClr val="dk1"/>
                </a:solidFill>
              </a:rPr>
              <a:t> untuk membersihkan, menggabungkan, dan menghitung statistik (rata-rata, maks) dari data mentah.</a:t>
            </a:r>
            <a:endParaRPr sz="1100">
              <a:solidFill>
                <a:schemeClr val="dk1"/>
              </a:solidFill>
            </a:endParaRPr>
          </a:p>
          <a:p>
            <a:pPr indent="-298450" lvl="0" marL="457200" rtl="0" algn="l">
              <a:lnSpc>
                <a:spcPct val="115000"/>
              </a:lnSpc>
              <a:spcBef>
                <a:spcPts val="0"/>
              </a:spcBef>
              <a:spcAft>
                <a:spcPts val="0"/>
              </a:spcAft>
              <a:buSzPts val="1100"/>
              <a:buChar char="-"/>
            </a:pPr>
            <a:r>
              <a:rPr b="1" lang="en-US" sz="1100">
                <a:solidFill>
                  <a:schemeClr val="dk1"/>
                </a:solidFill>
              </a:rPr>
              <a:t>Warehouse:</a:t>
            </a:r>
            <a:r>
              <a:rPr lang="en-US" sz="1100">
                <a:solidFill>
                  <a:schemeClr val="dk1"/>
                </a:solidFill>
              </a:rPr>
              <a:t> Data yang sudah matang dan bersih disimpan kembali ke </a:t>
            </a:r>
            <a:r>
              <a:rPr b="1" lang="en-US" sz="1100">
                <a:solidFill>
                  <a:schemeClr val="dk1"/>
                </a:solidFill>
              </a:rPr>
              <a:t>PostgreSQL</a:t>
            </a:r>
            <a:r>
              <a:rPr lang="en-US" sz="1100">
                <a:solidFill>
                  <a:schemeClr val="dk1"/>
                </a:solidFill>
              </a:rPr>
              <a:t> (</a:t>
            </a:r>
            <a:r>
              <a:rPr lang="en-US" sz="1100">
                <a:solidFill>
                  <a:srgbClr val="188038"/>
                </a:solidFill>
                <a:latin typeface="Roboto Mono"/>
                <a:ea typeface="Roboto Mono"/>
                <a:cs typeface="Roboto Mono"/>
                <a:sym typeface="Roboto Mono"/>
              </a:rPr>
              <a:t>Data Warehouse</a:t>
            </a:r>
            <a:r>
              <a:rPr lang="en-US" sz="1100">
                <a:solidFill>
                  <a:schemeClr val="dk1"/>
                </a:solidFill>
              </a:rPr>
              <a:t>) dalam tabel yang terstruktur dan dipartisi untuk analisis cepat.</a:t>
            </a:r>
            <a:endParaRPr sz="1100">
              <a:solidFill>
                <a:schemeClr val="dk1"/>
              </a:solidFill>
            </a:endParaRPr>
          </a:p>
          <a:p>
            <a:pPr indent="0" lvl="0" marL="0" rtl="0" algn="l">
              <a:lnSpc>
                <a:spcPct val="115000"/>
              </a:lnSpc>
              <a:spcBef>
                <a:spcPts val="1200"/>
              </a:spcBef>
              <a:spcAft>
                <a:spcPts val="0"/>
              </a:spcAft>
              <a:buNone/>
            </a:pPr>
            <a:r>
              <a:rPr lang="en-US" sz="1100">
                <a:solidFill>
                  <a:schemeClr val="dk1"/>
                </a:solidFill>
              </a:rPr>
              <a:t>4. </a:t>
            </a:r>
            <a:r>
              <a:rPr b="1" lang="en-US" sz="1100">
                <a:solidFill>
                  <a:schemeClr val="dk1"/>
                </a:solidFill>
              </a:rPr>
              <a:t>VISUALISASI &amp; AKSI (Dashboard)</a:t>
            </a:r>
            <a:endParaRPr b="1"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Alat Visualisasi: </a:t>
            </a:r>
            <a:r>
              <a:rPr lang="en-US" sz="1100">
                <a:solidFill>
                  <a:schemeClr val="dk1"/>
                </a:solidFill>
              </a:rPr>
              <a:t>📊 </a:t>
            </a:r>
            <a:r>
              <a:rPr b="1" lang="en-US" sz="1100">
                <a:solidFill>
                  <a:schemeClr val="dk1"/>
                </a:solidFill>
              </a:rPr>
              <a:t>Streamlit</a:t>
            </a:r>
            <a:r>
              <a:rPr lang="en-US" sz="1100">
                <a:solidFill>
                  <a:schemeClr val="dk1"/>
                </a:solidFill>
              </a:rPr>
              <a:t> (Aplikasi Web Data Interaktif)</a:t>
            </a:r>
            <a:endParaRPr sz="1100">
              <a:solidFill>
                <a:schemeClr val="dk1"/>
              </a:solidFill>
            </a:endParaRPr>
          </a:p>
          <a:p>
            <a:pPr indent="0" lvl="0" marL="0" rtl="0" algn="l">
              <a:lnSpc>
                <a:spcPct val="115000"/>
              </a:lnSpc>
              <a:spcBef>
                <a:spcPts val="1200"/>
              </a:spcBef>
              <a:spcAft>
                <a:spcPts val="0"/>
              </a:spcAft>
              <a:buNone/>
            </a:pPr>
            <a:r>
              <a:rPr b="1" lang="en-US" sz="1100">
                <a:solidFill>
                  <a:schemeClr val="dk1"/>
                </a:solidFill>
              </a:rPr>
              <a:t>Cara Kerja: 1. Koneksi:</a:t>
            </a:r>
            <a:r>
              <a:rPr lang="en-US" sz="1100">
                <a:solidFill>
                  <a:schemeClr val="dk1"/>
                </a:solidFill>
              </a:rPr>
              <a:t> Streamlit terhubung langsung ke </a:t>
            </a:r>
            <a:r>
              <a:rPr b="1" lang="en-US" sz="1100">
                <a:solidFill>
                  <a:schemeClr val="dk1"/>
                </a:solidFill>
              </a:rPr>
              <a:t>PostgreSQL Data Warehouse</a:t>
            </a:r>
            <a:r>
              <a:rPr lang="en-US" sz="1100">
                <a:solidFill>
                  <a:schemeClr val="dk1"/>
                </a:solidFill>
              </a:rPr>
              <a:t>.</a:t>
            </a:r>
            <a:endParaRPr sz="1100">
              <a:solidFill>
                <a:schemeClr val="dk1"/>
              </a:solidFill>
            </a:endParaRPr>
          </a:p>
          <a:p>
            <a:pPr indent="0" lvl="0" marL="457200" rtl="0" algn="l">
              <a:lnSpc>
                <a:spcPct val="115000"/>
              </a:lnSpc>
              <a:spcBef>
                <a:spcPts val="1200"/>
              </a:spcBef>
              <a:spcAft>
                <a:spcPts val="0"/>
              </a:spcAft>
              <a:buNone/>
            </a:pPr>
            <a:r>
              <a:rPr lang="en-US" sz="1100">
                <a:solidFill>
                  <a:schemeClr val="dk1"/>
                </a:solidFill>
              </a:rPr>
              <a:t>         2. </a:t>
            </a:r>
            <a:r>
              <a:rPr b="1" lang="en-US" sz="1100">
                <a:solidFill>
                  <a:schemeClr val="dk1"/>
                </a:solidFill>
              </a:rPr>
              <a:t>Kueri:</a:t>
            </a:r>
            <a:r>
              <a:rPr lang="en-US" sz="1100">
                <a:solidFill>
                  <a:schemeClr val="dk1"/>
                </a:solidFill>
              </a:rPr>
              <a:t> Menjalankan </a:t>
            </a:r>
            <a:r>
              <a:rPr b="1" lang="en-US" sz="1100">
                <a:solidFill>
                  <a:schemeClr val="dk1"/>
                </a:solidFill>
              </a:rPr>
              <a:t>kueri SQL</a:t>
            </a:r>
            <a:r>
              <a:rPr lang="en-US" sz="1100">
                <a:solidFill>
                  <a:schemeClr val="dk1"/>
                </a:solidFill>
              </a:rPr>
              <a:t> secara dinamis berdasarkan filter yang dipilih pengguna (misal: tahun, kota).</a:t>
            </a:r>
            <a:endParaRPr sz="1100">
              <a:solidFill>
                <a:schemeClr val="dk1"/>
              </a:solidFill>
            </a:endParaRPr>
          </a:p>
          <a:p>
            <a:pPr indent="0" lvl="0" marL="457200" rtl="0" algn="l">
              <a:lnSpc>
                <a:spcPct val="115000"/>
              </a:lnSpc>
              <a:spcBef>
                <a:spcPts val="1200"/>
              </a:spcBef>
              <a:spcAft>
                <a:spcPts val="0"/>
              </a:spcAft>
              <a:buNone/>
            </a:pPr>
            <a:r>
              <a:rPr lang="en-US" sz="1100">
                <a:solidFill>
                  <a:schemeClr val="dk1"/>
                </a:solidFill>
              </a:rPr>
              <a:t>         3. </a:t>
            </a:r>
            <a:r>
              <a:rPr b="1" lang="en-US" sz="1100">
                <a:solidFill>
                  <a:schemeClr val="dk1"/>
                </a:solidFill>
              </a:rPr>
              <a:t>Tampilan:</a:t>
            </a:r>
            <a:r>
              <a:rPr lang="en-US" sz="1100">
                <a:solidFill>
                  <a:schemeClr val="dk1"/>
                </a:solidFill>
              </a:rPr>
              <a:t> Menyajikan hasil kueri dalam bentuk </a:t>
            </a:r>
            <a:r>
              <a:rPr b="1" lang="en-US" sz="1100">
                <a:solidFill>
                  <a:schemeClr val="dk1"/>
                </a:solidFill>
              </a:rPr>
              <a:t>grafik, peta, dan tabel interaktif</a:t>
            </a:r>
            <a:r>
              <a:rPr lang="en-US" sz="1100">
                <a:solidFill>
                  <a:schemeClr val="dk1"/>
                </a:solidFill>
              </a:rPr>
              <a:t> untuk analisis mendalam.</a:t>
            </a:r>
            <a:endParaRPr sz="1100">
              <a:solidFill>
                <a:schemeClr val="dk1"/>
              </a:solidFill>
            </a:endParaRPr>
          </a:p>
          <a:p>
            <a:pPr indent="0" lvl="0" marL="0" marR="0" rtl="0" algn="l">
              <a:lnSpc>
                <a:spcPct val="100000"/>
              </a:lnSpc>
              <a:spcBef>
                <a:spcPts val="1200"/>
              </a:spcBef>
              <a:spcAft>
                <a:spcPts val="0"/>
              </a:spcAft>
              <a:buClr>
                <a:srgbClr val="000000"/>
              </a:buClr>
              <a:buSzPts val="3000"/>
              <a:buFont typeface="Arial"/>
              <a:buNone/>
            </a:pPr>
            <a:r>
              <a:t/>
            </a:r>
            <a:endParaRPr b="1" sz="11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2021-01-14T04:03:51Z</dcterms:created>
  <dc:creator>SINAR X</dc:creator>
</cp:coreProperties>
</file>